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2" r:id="rId4"/>
    <p:sldId id="264" r:id="rId5"/>
    <p:sldId id="268" r:id="rId6"/>
    <p:sldId id="273" r:id="rId7"/>
    <p:sldId id="274" r:id="rId8"/>
    <p:sldId id="276" r:id="rId9"/>
    <p:sldId id="271" r:id="rId10"/>
    <p:sldId id="275" r:id="rId11"/>
    <p:sldId id="279" r:id="rId12"/>
    <p:sldId id="265" r:id="rId13"/>
    <p:sldId id="278" r:id="rId14"/>
    <p:sldId id="266" r:id="rId15"/>
    <p:sldId id="267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D0441-C1E1-4006-ACF1-581DF3C8C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7C0CF40-4B28-45EA-850C-5AE92BA85F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05CE87-9823-4258-B059-896A881BC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1EFDFC-8B6E-4AB9-A1D1-C547167E6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2D5981-5543-400A-A3FC-B3133D925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7943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B5545C-127A-4718-860C-FFECBB124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A211837-4C96-48E0-8B1F-AE0780B90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F0A5A5-9253-489A-BB6F-13B23F6C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E4FA8D-E30E-48DF-9F79-E652C8669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B57FF9-4D8A-4E0E-8533-81A649DD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189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79606AC-C521-47B1-BFCA-4B6D51B05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E91DD77-8F8B-47EB-882E-0E634B3B7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F72360-A88B-456A-88C1-A26C84A5D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368F60-5972-4F34-948E-272737C43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6EADDC1-3B82-4CA9-A0CB-C63214BCC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894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F56CDA-72F6-4395-9063-37D103636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4A4392-64BE-49F6-B055-C40BC09F9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088750-8D68-4D25-AFB3-47E16E0DA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BB5001-BF0B-4045-9332-38B00F26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44AACF-0CC8-4888-9120-4D3A8F8B7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089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FE94CF-1DFE-49D5-BD10-2B66139F7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2860B9-9824-44A6-ACB8-2C9301379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DE8861-7072-409D-BD2D-D17F7094C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B63D26-FFC3-4B69-B194-B29AE1526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607F79-CACC-4D35-9FB0-AC62C802C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56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BACC46-003F-4CEC-9BF5-FF3EEE94F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180BED-525A-4FB1-BD78-4BE4D9B1A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6B4BC-91CB-474D-9855-0673492AE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6572971-B02E-40E2-92CB-F15ECBD51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C68A3B-9DED-424C-AF30-EBDE22B0E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A4DE936-4EA6-4976-AE75-360BA4BD7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3121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3368AB-1F95-4732-9736-999A55BB8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6BD259-5FC7-495F-9CD3-765F6C82B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38C2EE-81A7-4248-B9D4-AE397B78C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672090B-7F21-4AB2-86E4-19B4E5AD57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E072C17-BCCB-4E27-9A2C-511064B37E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8E6DEC7-7F97-4E2D-A7D3-E4E4F250B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A07FA21-6DEB-481F-A3F7-DC24F1B60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9E39096-BCB8-42BE-9684-92F3F256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827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1534C-3094-468D-8688-62DBB1F08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31DD7EF-DC57-489B-8A78-0DED50E02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CEAD1E0-FA1C-452B-90E5-8768FD664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6A1CD2-53AF-4BCF-B897-08A668121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11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082129-365F-44A4-9081-CBE49C0CC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A1F95E7-16A5-4E04-AE27-86CEA81D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57C6B1-4A8A-4BC8-8175-43B893AA5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02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96839-9828-4DF5-A270-BECE2AAF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52292D-FC2D-4296-8F2D-D83CC74D8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2638CD9-1CEA-405B-8041-14A76A764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592706E-162F-424A-ADA8-1A7AF0D19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89D8E8-9A45-4061-9647-1360D61ED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B7872C1-9A6E-4385-B9D5-3E92123FF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7581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1C81A1-6733-454E-99B0-357E4FCD5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99DB9C8-A79E-4E74-AD78-63FA553569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1ABA3D-5FB4-42C2-B37C-E39D0813B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11F0C6-2845-4513-8902-CAE5F9FE2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CFAA174-080A-471D-B84C-8D325C9ED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E8EA44-6485-4E5E-B3A6-4A9F35A4D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81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261A34A-7A1E-47F9-B0EE-9AE60C71C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2617C9-6CED-4C2B-95D5-0AB12BF2F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8DCC97-7A29-47C1-A51A-8C4789F2F4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8D2BB-EC7E-45CA-BFC9-FA426D2310BC}" type="datetimeFigureOut">
              <a:rPr lang="de-DE" smtClean="0"/>
              <a:t>12.11.2025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4CB9F5-AE80-46E2-92A1-3CA4AC476C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410656-F4A5-4108-9945-9FC5904B6B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4AB1E-0154-4B9A-AFB9-0B31805286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ds-wiesbaden.d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s://sds-wiesbaden.de/service/anmeldeformulare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chulze-delitzsch-schule@wiesbaden.d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ds-wiesbaden.de/ueber-uns/lehrkraefte/kollegiu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ds-wiesbaden.de/wp-content/uploads/2025/11/NEU_11_2025_2026-Regelung-Schulbetrieb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ds-wiesbaden.d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s230299849.online.de/wp/wp-content/uploads/2014/09/15-07-06-Schulinternes-Curriculum-KfBM-SDS.p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856096"/>
            <a:ext cx="1154700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i="1" dirty="0"/>
              <a:t>Herzlich willkommen zum </a:t>
            </a:r>
          </a:p>
          <a:p>
            <a:pPr algn="ctr"/>
            <a:endParaRPr lang="de-DE" sz="4000" i="1" dirty="0"/>
          </a:p>
          <a:p>
            <a:pPr algn="ctr"/>
            <a:r>
              <a:rPr lang="de-DE" sz="5400" i="1" dirty="0"/>
              <a:t>Treffen der Ausbilderinnen und Ausbilder am 12.11.2025</a:t>
            </a:r>
          </a:p>
          <a:p>
            <a:pPr algn="ctr"/>
            <a:endParaRPr lang="de-DE" sz="4000" i="1" dirty="0"/>
          </a:p>
          <a:p>
            <a:pPr algn="ctr"/>
            <a:r>
              <a:rPr lang="de-DE" sz="4000" i="1" dirty="0"/>
              <a:t>im Fachbereich Kaufleute für Büromanagement</a:t>
            </a: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1063870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580112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Anmeldeformular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42B4CF4-0D42-4389-ADA8-849956D192B0}"/>
              </a:ext>
            </a:extLst>
          </p:cNvPr>
          <p:cNvSpPr txBox="1">
            <a:spLocks/>
          </p:cNvSpPr>
          <p:nvPr/>
        </p:nvSpPr>
        <p:spPr>
          <a:xfrm>
            <a:off x="394318" y="23823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de-DE" dirty="0">
                <a:sym typeface="Wingdings" panose="05000000000000000000" pitchFamily="2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www.sds-wiesbaden.de</a:t>
            </a:r>
            <a:r>
              <a:rPr lang="de-DE" dirty="0">
                <a:sym typeface="Wingdings" panose="05000000000000000000" pitchFamily="2" charset="2"/>
              </a:rPr>
              <a:t>  Service  Anmeldeformular </a:t>
            </a:r>
          </a:p>
          <a:p>
            <a:pPr algn="l">
              <a:lnSpc>
                <a:spcPct val="150000"/>
              </a:lnSpc>
            </a:pPr>
            <a:r>
              <a:rPr lang="de-DE" dirty="0">
                <a:sym typeface="Wingdings" panose="05000000000000000000" pitchFamily="2" charset="2"/>
              </a:rPr>
              <a:t>-&gt; Online Anmeldeformular (auch Änderung)</a:t>
            </a:r>
          </a:p>
          <a:p>
            <a:pPr algn="l">
              <a:lnSpc>
                <a:spcPct val="150000"/>
              </a:lnSpc>
            </a:pPr>
            <a:r>
              <a:rPr lang="de-DE" dirty="0">
                <a:hlinkClick r:id="rId4"/>
              </a:rPr>
              <a:t>https://sds-wiesbaden.de/service/anmeldeformulare/</a:t>
            </a:r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2FA96F6-F96E-4C8E-8556-10C268D7B8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4090" y="2967317"/>
            <a:ext cx="4564192" cy="33528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57217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580112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Anmeldeformular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42B4CF4-0D42-4389-ADA8-849956D192B0}"/>
              </a:ext>
            </a:extLst>
          </p:cNvPr>
          <p:cNvSpPr txBox="1">
            <a:spLocks/>
          </p:cNvSpPr>
          <p:nvPr/>
        </p:nvSpPr>
        <p:spPr>
          <a:xfrm>
            <a:off x="394318" y="23823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71A5698-E71A-4CAA-93AF-C76EF260378B}"/>
              </a:ext>
            </a:extLst>
          </p:cNvPr>
          <p:cNvSpPr txBox="1"/>
          <p:nvPr/>
        </p:nvSpPr>
        <p:spPr>
          <a:xfrm>
            <a:off x="259979" y="2637110"/>
            <a:ext cx="1201270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Abmeldungen</a:t>
            </a:r>
            <a:endParaRPr lang="de-DE" b="1" dirty="0"/>
          </a:p>
          <a:p>
            <a:endParaRPr lang="de-DE" dirty="0"/>
          </a:p>
          <a:p>
            <a:r>
              <a:rPr lang="de-DE" sz="2400" dirty="0"/>
              <a:t>-&gt; E-Mail an die Klassenleitung </a:t>
            </a:r>
            <a:r>
              <a:rPr lang="de-DE" sz="2400" b="1" i="1" dirty="0"/>
              <a:t>und</a:t>
            </a:r>
            <a:r>
              <a:rPr lang="de-DE" sz="2400" dirty="0"/>
              <a:t> Sekretariat in CC (</a:t>
            </a:r>
            <a:r>
              <a:rPr lang="de-DE" sz="2400" dirty="0">
                <a:hlinkClick r:id="rId3"/>
              </a:rPr>
              <a:t>schulze-delitzsch-schule@wiesbaden.de</a:t>
            </a:r>
            <a:r>
              <a:rPr lang="de-DE" sz="2400" dirty="0"/>
              <a:t>)</a:t>
            </a:r>
          </a:p>
          <a:p>
            <a:endParaRPr lang="de-DE" sz="2400" dirty="0"/>
          </a:p>
          <a:p>
            <a:r>
              <a:rPr lang="de-DE" sz="2400" dirty="0"/>
              <a:t>-&gt; Bitte unbedingt das Beendigungsdatum angeben (wichtig </a:t>
            </a:r>
            <a:r>
              <a:rPr lang="de-DE" sz="2400"/>
              <a:t>für Zeugnisdruck)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09601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567183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Kontaktmöglichkeit der Lehrkräfte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5F8D52B-8F65-4CD2-B6E7-E91FFEE74F6C}"/>
              </a:ext>
            </a:extLst>
          </p:cNvPr>
          <p:cNvSpPr txBox="1"/>
          <p:nvPr/>
        </p:nvSpPr>
        <p:spPr>
          <a:xfrm>
            <a:off x="376287" y="2595559"/>
            <a:ext cx="9503518" cy="1798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i="1" dirty="0"/>
              <a:t>Auf der SDS-Homepage zu finden:</a:t>
            </a:r>
            <a:endParaRPr lang="de-DE" sz="2800" i="1" dirty="0"/>
          </a:p>
          <a:p>
            <a:pPr>
              <a:lnSpc>
                <a:spcPct val="150000"/>
              </a:lnSpc>
            </a:pPr>
            <a:r>
              <a:rPr lang="de-DE" sz="2800" i="1" dirty="0"/>
              <a:t>www.sds-wiesbaden.de </a:t>
            </a:r>
            <a:r>
              <a:rPr lang="de-DE" sz="2800" i="1" dirty="0">
                <a:sym typeface="Wingdings" panose="05000000000000000000" pitchFamily="2" charset="2"/>
              </a:rPr>
              <a:t></a:t>
            </a:r>
            <a:r>
              <a:rPr lang="de-DE" sz="2800" i="1" dirty="0"/>
              <a:t> Über uns </a:t>
            </a:r>
            <a:r>
              <a:rPr lang="de-DE" sz="2800" i="1" dirty="0">
                <a:sym typeface="Wingdings" panose="05000000000000000000" pitchFamily="2" charset="2"/>
              </a:rPr>
              <a:t> Kollegium</a:t>
            </a:r>
          </a:p>
          <a:p>
            <a:pPr>
              <a:lnSpc>
                <a:spcPct val="150000"/>
              </a:lnSpc>
            </a:pPr>
            <a:r>
              <a:rPr lang="de-DE" i="1" dirty="0">
                <a:solidFill>
                  <a:srgbClr val="FF0000"/>
                </a:solidFill>
                <a:hlinkClick r:id="rId3"/>
              </a:rPr>
              <a:t>https://sds-wiesbaden.de/ueber-uns/lehrkraefte/kollegium/</a:t>
            </a:r>
            <a:endParaRPr lang="de-DE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38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991B7-584F-564F-4A68-1040502E5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A909AA-EDAB-794B-3058-9E7482150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B6F198C-909D-0727-20D5-4740B2802D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BEA3FAEA-61E2-681B-0E26-1689C7E33CFD}"/>
              </a:ext>
            </a:extLst>
          </p:cNvPr>
          <p:cNvSpPr txBox="1"/>
          <p:nvPr/>
        </p:nvSpPr>
        <p:spPr>
          <a:xfrm>
            <a:off x="322499" y="1567183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Verhaltensregeln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A0D57C0-FD14-8A2E-D4FE-5C6801CD8780}"/>
              </a:ext>
            </a:extLst>
          </p:cNvPr>
          <p:cNvSpPr txBox="1"/>
          <p:nvPr/>
        </p:nvSpPr>
        <p:spPr>
          <a:xfrm>
            <a:off x="376287" y="2595559"/>
            <a:ext cx="9503518" cy="4180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i="1" dirty="0"/>
              <a:t>Auf der SDS-Homepage zu finden:</a:t>
            </a:r>
            <a:endParaRPr lang="de-DE" sz="2800" i="1" dirty="0"/>
          </a:p>
          <a:p>
            <a:pPr>
              <a:lnSpc>
                <a:spcPct val="150000"/>
              </a:lnSpc>
            </a:pPr>
            <a:r>
              <a:rPr lang="de-DE" sz="2800" i="1" dirty="0"/>
              <a:t>www.sds-wiesbaden.de </a:t>
            </a:r>
            <a:r>
              <a:rPr lang="de-DE" sz="2800" i="1" dirty="0">
                <a:sym typeface="Wingdings" panose="05000000000000000000" pitchFamily="2" charset="2"/>
              </a:rPr>
              <a:t></a:t>
            </a:r>
            <a:r>
              <a:rPr lang="de-DE" sz="2800" i="1" dirty="0"/>
              <a:t> Service</a:t>
            </a:r>
            <a:r>
              <a:rPr lang="de-DE" sz="2800" i="1" dirty="0">
                <a:sym typeface="Wingdings" panose="05000000000000000000" pitchFamily="2" charset="2"/>
              </a:rPr>
              <a:t> Informationen für Schülerinnen und Schüler (</a:t>
            </a:r>
            <a:r>
              <a:rPr lang="de-DE" sz="2800" i="1" u="sng" dirty="0">
                <a:sym typeface="Wingdings" panose="05000000000000000000" pitchFamily="2" charset="2"/>
              </a:rPr>
              <a:t>Regeln für den Schulbetrieb</a:t>
            </a:r>
            <a:r>
              <a:rPr lang="de-DE" sz="2800" i="1" dirty="0">
                <a:sym typeface="Wingdings" panose="05000000000000000000" pitchFamily="2" charset="2"/>
              </a:rPr>
              <a:t>) </a:t>
            </a:r>
          </a:p>
          <a:p>
            <a:pPr>
              <a:lnSpc>
                <a:spcPct val="150000"/>
              </a:lnSpc>
            </a:pPr>
            <a:endParaRPr lang="de-DE" sz="2800" i="1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de-DE" sz="2000" i="1" dirty="0">
                <a:sym typeface="Wingdings" panose="05000000000000000000" pitchFamily="2" charset="2"/>
                <a:hlinkClick r:id="rId3"/>
              </a:rPr>
              <a:t>https://sds-wiesbaden.de/wp-content/uploads/2025/11/NEU_11_2025_2026-Regelung-Schulbetrieb.pdf</a:t>
            </a:r>
            <a:endParaRPr lang="de-DE" sz="2000" i="1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de-DE" sz="2800" i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12514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462567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Auflistung der Einzelgespräche (1. OG)</a:t>
            </a:r>
          </a:p>
        </p:txBody>
      </p:sp>
      <p:graphicFrame>
        <p:nvGraphicFramePr>
          <p:cNvPr id="15" name="Tabelle 14">
            <a:extLst>
              <a:ext uri="{FF2B5EF4-FFF2-40B4-BE49-F238E27FC236}">
                <a16:creationId xmlns:a16="http://schemas.microsoft.com/office/drawing/2014/main" id="{B94081ED-9EF6-4D16-8C64-18A3D49FF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446151"/>
              </p:ext>
            </p:extLst>
          </p:nvPr>
        </p:nvGraphicFramePr>
        <p:xfrm>
          <a:off x="1819922" y="2312374"/>
          <a:ext cx="8220721" cy="3988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val="1068618102"/>
                    </a:ext>
                  </a:extLst>
                </a:gridCol>
                <a:gridCol w="3417903">
                  <a:extLst>
                    <a:ext uri="{9D8B030D-6E8A-4147-A177-3AD203B41FA5}">
                      <a16:colId xmlns:a16="http://schemas.microsoft.com/office/drawing/2014/main" val="92124675"/>
                    </a:ext>
                  </a:extLst>
                </a:gridCol>
                <a:gridCol w="3542189">
                  <a:extLst>
                    <a:ext uri="{9D8B030D-6E8A-4147-A177-3AD203B41FA5}">
                      <a16:colId xmlns:a16="http://schemas.microsoft.com/office/drawing/2014/main" val="2932263875"/>
                    </a:ext>
                  </a:extLst>
                </a:gridCol>
              </a:tblGrid>
              <a:tr h="550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>
                          <a:effectLst/>
                        </a:rPr>
                        <a:t>Raum</a:t>
                      </a:r>
                      <a:endParaRPr lang="de-D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>
                          <a:effectLst/>
                        </a:rPr>
                        <a:t>Name der BBU-Lehrkraft</a:t>
                      </a:r>
                      <a:endParaRPr lang="de-D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>
                          <a:effectLst/>
                        </a:rPr>
                        <a:t>BBU-Lehrkraft in Klasse …</a:t>
                      </a:r>
                      <a:endParaRPr lang="de-D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/>
                </a:tc>
                <a:extLst>
                  <a:ext uri="{0D108BD9-81ED-4DB2-BD59-A6C34878D82A}">
                    <a16:rowId xmlns:a16="http://schemas.microsoft.com/office/drawing/2014/main" val="3958885633"/>
                  </a:ext>
                </a:extLst>
              </a:tr>
              <a:tr h="26675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N101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Herr Roth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u="none" dirty="0">
                          <a:effectLst/>
                        </a:rPr>
                        <a:t>10 </a:t>
                      </a:r>
                      <a:r>
                        <a:rPr lang="en-US" sz="1600" u="none" dirty="0" err="1">
                          <a:effectLst/>
                        </a:rPr>
                        <a:t>BMa</a:t>
                      </a:r>
                      <a:r>
                        <a:rPr lang="en-US" sz="1600" u="none" dirty="0">
                          <a:effectLst/>
                        </a:rPr>
                        <a:t>, </a:t>
                      </a:r>
                      <a:r>
                        <a:rPr lang="en-US" sz="1600" b="1" u="none" dirty="0">
                          <a:effectLst/>
                        </a:rPr>
                        <a:t>10 </a:t>
                      </a:r>
                      <a:r>
                        <a:rPr lang="en-US" sz="1600" b="1" u="none" dirty="0" err="1">
                          <a:effectLst/>
                        </a:rPr>
                        <a:t>BMg</a:t>
                      </a:r>
                      <a:endParaRPr lang="de-DE" sz="10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extLst>
                  <a:ext uri="{0D108BD9-81ED-4DB2-BD59-A6C34878D82A}">
                    <a16:rowId xmlns:a16="http://schemas.microsoft.com/office/drawing/2014/main" val="434603345"/>
                  </a:ext>
                </a:extLst>
              </a:tr>
              <a:tr h="55016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Herr Büermann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b="1" u="none" dirty="0">
                          <a:effectLst/>
                        </a:rPr>
                        <a:t>10 </a:t>
                      </a:r>
                      <a:r>
                        <a:rPr lang="de-DE" sz="1600" b="1" u="none" dirty="0" err="1">
                          <a:effectLst/>
                        </a:rPr>
                        <a:t>BMa</a:t>
                      </a:r>
                      <a:r>
                        <a:rPr lang="de-DE" sz="1600" u="none" dirty="0">
                          <a:effectLst/>
                        </a:rPr>
                        <a:t>, 10 </a:t>
                      </a:r>
                      <a:r>
                        <a:rPr lang="de-DE" sz="1600" u="none" dirty="0" err="1">
                          <a:effectLst/>
                        </a:rPr>
                        <a:t>BMc</a:t>
                      </a:r>
                      <a:r>
                        <a:rPr lang="de-DE" sz="1600" u="none" dirty="0">
                          <a:effectLst/>
                        </a:rPr>
                        <a:t>, </a:t>
                      </a:r>
                      <a:r>
                        <a:rPr lang="de-DE" sz="1600" b="1" u="none" dirty="0">
                          <a:effectLst/>
                        </a:rPr>
                        <a:t>12 </a:t>
                      </a:r>
                      <a:r>
                        <a:rPr lang="de-DE" sz="1600" b="1" u="none" dirty="0" err="1">
                          <a:effectLst/>
                        </a:rPr>
                        <a:t>BMa</a:t>
                      </a:r>
                      <a:endParaRPr lang="de-DE" sz="10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extLst>
                  <a:ext uri="{0D108BD9-81ED-4DB2-BD59-A6C34878D82A}">
                    <a16:rowId xmlns:a16="http://schemas.microsoft.com/office/drawing/2014/main" val="502009695"/>
                  </a:ext>
                </a:extLst>
              </a:tr>
              <a:tr h="26675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N102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Herr Väth 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u="none" dirty="0">
                          <a:effectLst/>
                        </a:rPr>
                        <a:t>10 </a:t>
                      </a:r>
                      <a:r>
                        <a:rPr lang="de-DE" sz="1600" u="none" dirty="0" err="1">
                          <a:effectLst/>
                        </a:rPr>
                        <a:t>BMe</a:t>
                      </a:r>
                      <a:r>
                        <a:rPr lang="de-DE" sz="1600" u="none" dirty="0">
                          <a:effectLst/>
                        </a:rPr>
                        <a:t>, </a:t>
                      </a:r>
                      <a:r>
                        <a:rPr lang="de-DE" sz="1600" b="1" u="none" dirty="0">
                          <a:effectLst/>
                        </a:rPr>
                        <a:t>11 </a:t>
                      </a:r>
                      <a:r>
                        <a:rPr lang="de-DE" sz="1600" b="1" u="none" dirty="0" err="1">
                          <a:effectLst/>
                        </a:rPr>
                        <a:t>BMa</a:t>
                      </a:r>
                      <a:endParaRPr lang="de-DE" sz="10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extLst>
                  <a:ext uri="{0D108BD9-81ED-4DB2-BD59-A6C34878D82A}">
                    <a16:rowId xmlns:a16="http://schemas.microsoft.com/office/drawing/2014/main" val="1922528683"/>
                  </a:ext>
                </a:extLst>
              </a:tr>
              <a:tr h="3299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Frau Busch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b="1" dirty="0">
                          <a:effectLst/>
                        </a:rPr>
                        <a:t>10 </a:t>
                      </a:r>
                      <a:r>
                        <a:rPr lang="de-DE" sz="1600" b="1" dirty="0" err="1">
                          <a:effectLst/>
                        </a:rPr>
                        <a:t>BMe</a:t>
                      </a:r>
                      <a:endParaRPr lang="de-DE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extLst>
                  <a:ext uri="{0D108BD9-81ED-4DB2-BD59-A6C34878D82A}">
                    <a16:rowId xmlns:a16="http://schemas.microsoft.com/office/drawing/2014/main" val="1288847704"/>
                  </a:ext>
                </a:extLst>
              </a:tr>
              <a:tr h="26675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>
                          <a:effectLst/>
                        </a:rPr>
                        <a:t>N103</a:t>
                      </a:r>
                      <a:endParaRPr lang="de-D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Frau Snopek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b="1" u="none" dirty="0">
                          <a:effectLst/>
                        </a:rPr>
                        <a:t>11 </a:t>
                      </a:r>
                      <a:r>
                        <a:rPr lang="de-DE" sz="1600" b="1" u="none" dirty="0" err="1">
                          <a:effectLst/>
                        </a:rPr>
                        <a:t>BMc</a:t>
                      </a:r>
                      <a:endParaRPr lang="de-DE" sz="10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/>
                </a:tc>
                <a:extLst>
                  <a:ext uri="{0D108BD9-81ED-4DB2-BD59-A6C34878D82A}">
                    <a16:rowId xmlns:a16="http://schemas.microsoft.com/office/drawing/2014/main" val="20797562"/>
                  </a:ext>
                </a:extLst>
              </a:tr>
              <a:tr h="26675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Frau Mahlmeister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u="none" dirty="0">
                          <a:effectLst/>
                        </a:rPr>
                        <a:t>11 </a:t>
                      </a:r>
                      <a:r>
                        <a:rPr lang="de-DE" sz="1600" u="none" dirty="0" err="1">
                          <a:effectLst/>
                        </a:rPr>
                        <a:t>BMg</a:t>
                      </a:r>
                      <a:r>
                        <a:rPr lang="de-DE" sz="1600" u="none" dirty="0">
                          <a:effectLst/>
                        </a:rPr>
                        <a:t>, </a:t>
                      </a:r>
                      <a:r>
                        <a:rPr lang="de-DE" sz="1600" b="1" u="none" dirty="0">
                          <a:effectLst/>
                        </a:rPr>
                        <a:t>12BMg</a:t>
                      </a:r>
                      <a:endParaRPr lang="de-DE" sz="10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extLst>
                  <a:ext uri="{0D108BD9-81ED-4DB2-BD59-A6C34878D82A}">
                    <a16:rowId xmlns:a16="http://schemas.microsoft.com/office/drawing/2014/main" val="2574674858"/>
                  </a:ext>
                </a:extLst>
              </a:tr>
              <a:tr h="4077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>
                          <a:effectLst/>
                        </a:rPr>
                        <a:t>N106</a:t>
                      </a:r>
                      <a:endParaRPr lang="de-D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Herr Binger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u="none" dirty="0">
                          <a:effectLst/>
                        </a:rPr>
                        <a:t>10 </a:t>
                      </a:r>
                      <a:r>
                        <a:rPr lang="en-US" sz="1600" u="none" dirty="0" err="1">
                          <a:effectLst/>
                        </a:rPr>
                        <a:t>BMg</a:t>
                      </a:r>
                      <a:r>
                        <a:rPr lang="en-US" sz="1600" u="none" dirty="0">
                          <a:effectLst/>
                        </a:rPr>
                        <a:t>, 11 </a:t>
                      </a:r>
                      <a:r>
                        <a:rPr lang="en-US" sz="1600" u="none" dirty="0" err="1">
                          <a:effectLst/>
                        </a:rPr>
                        <a:t>BMg</a:t>
                      </a:r>
                      <a:r>
                        <a:rPr lang="en-US" sz="1600" u="none" dirty="0">
                          <a:effectLst/>
                        </a:rPr>
                        <a:t>, 12 </a:t>
                      </a:r>
                      <a:r>
                        <a:rPr lang="en-US" sz="1600" u="none" dirty="0" err="1">
                          <a:effectLst/>
                        </a:rPr>
                        <a:t>BMg</a:t>
                      </a:r>
                      <a:r>
                        <a:rPr lang="en-US" sz="1600" u="none" dirty="0">
                          <a:effectLst/>
                        </a:rPr>
                        <a:t>, </a:t>
                      </a:r>
                      <a:r>
                        <a:rPr lang="en-US" sz="1600" b="1" u="none" dirty="0">
                          <a:effectLst/>
                        </a:rPr>
                        <a:t>12 </a:t>
                      </a:r>
                      <a:r>
                        <a:rPr lang="en-US" sz="1600" b="1" u="none" dirty="0" err="1">
                          <a:effectLst/>
                        </a:rPr>
                        <a:t>BMc</a:t>
                      </a:r>
                      <a:endParaRPr lang="de-DE" sz="10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extLst>
                  <a:ext uri="{0D108BD9-81ED-4DB2-BD59-A6C34878D82A}">
                    <a16:rowId xmlns:a16="http://schemas.microsoft.com/office/drawing/2014/main" val="362968868"/>
                  </a:ext>
                </a:extLst>
              </a:tr>
              <a:tr h="26675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Herr Weisbach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u="none" dirty="0">
                          <a:effectLst/>
                        </a:rPr>
                        <a:t>10 </a:t>
                      </a:r>
                      <a:r>
                        <a:rPr lang="de-DE" sz="1600" u="none" dirty="0" err="1">
                          <a:effectLst/>
                        </a:rPr>
                        <a:t>BMb</a:t>
                      </a:r>
                      <a:r>
                        <a:rPr lang="de-DE" sz="1600" u="none" dirty="0">
                          <a:effectLst/>
                        </a:rPr>
                        <a:t>, </a:t>
                      </a:r>
                      <a:r>
                        <a:rPr lang="de-DE" sz="1600" b="1" u="none" dirty="0">
                          <a:effectLst/>
                        </a:rPr>
                        <a:t>11 </a:t>
                      </a:r>
                      <a:r>
                        <a:rPr lang="de-DE" sz="1600" b="1" u="none" dirty="0" err="1">
                          <a:effectLst/>
                        </a:rPr>
                        <a:t>BMe</a:t>
                      </a:r>
                      <a:r>
                        <a:rPr lang="de-DE" sz="1600" b="1" u="none" dirty="0">
                          <a:effectLst/>
                        </a:rPr>
                        <a:t>, 12 </a:t>
                      </a:r>
                      <a:r>
                        <a:rPr lang="de-DE" sz="1600" b="1" u="none" dirty="0" err="1">
                          <a:effectLst/>
                        </a:rPr>
                        <a:t>BMb</a:t>
                      </a:r>
                      <a:r>
                        <a:rPr lang="de-DE" sz="1600" u="none" dirty="0">
                          <a:effectLst/>
                        </a:rPr>
                        <a:t>, 12 </a:t>
                      </a:r>
                      <a:r>
                        <a:rPr lang="de-DE" sz="1600" u="none" dirty="0" err="1">
                          <a:effectLst/>
                        </a:rPr>
                        <a:t>BMd</a:t>
                      </a:r>
                      <a:endParaRPr lang="de-DE" sz="10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/>
                </a:tc>
                <a:extLst>
                  <a:ext uri="{0D108BD9-81ED-4DB2-BD59-A6C34878D82A}">
                    <a16:rowId xmlns:a16="http://schemas.microsoft.com/office/drawing/2014/main" val="3818395327"/>
                  </a:ext>
                </a:extLst>
              </a:tr>
              <a:tr h="26675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N108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Frau </a:t>
                      </a:r>
                      <a:r>
                        <a:rPr lang="de-DE" sz="1600" dirty="0" err="1">
                          <a:effectLst/>
                        </a:rPr>
                        <a:t>Bertasius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b="1" dirty="0">
                          <a:effectLst/>
                        </a:rPr>
                        <a:t>10 </a:t>
                      </a:r>
                      <a:r>
                        <a:rPr lang="de-DE" sz="1600" b="1" dirty="0" err="1">
                          <a:effectLst/>
                        </a:rPr>
                        <a:t>BMc</a:t>
                      </a:r>
                      <a:r>
                        <a:rPr lang="de-DE" sz="1600" b="1" dirty="0">
                          <a:effectLst/>
                        </a:rPr>
                        <a:t>, 11 </a:t>
                      </a:r>
                      <a:r>
                        <a:rPr lang="de-DE" sz="1600" b="1" dirty="0" err="1">
                          <a:effectLst/>
                        </a:rPr>
                        <a:t>BMd</a:t>
                      </a:r>
                      <a:r>
                        <a:rPr lang="de-DE" sz="1600" dirty="0">
                          <a:effectLst/>
                        </a:rPr>
                        <a:t>, 12 </a:t>
                      </a:r>
                      <a:r>
                        <a:rPr lang="de-DE" sz="1600" dirty="0" err="1">
                          <a:effectLst/>
                        </a:rPr>
                        <a:t>BMa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/>
                </a:tc>
                <a:extLst>
                  <a:ext uri="{0D108BD9-81ED-4DB2-BD59-A6C34878D82A}">
                    <a16:rowId xmlns:a16="http://schemas.microsoft.com/office/drawing/2014/main" val="819970457"/>
                  </a:ext>
                </a:extLst>
              </a:tr>
              <a:tr h="55016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dirty="0">
                          <a:effectLst/>
                        </a:rPr>
                        <a:t>Frau Ries-Schulze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600" b="1" dirty="0">
                          <a:effectLst/>
                        </a:rPr>
                        <a:t>11 </a:t>
                      </a:r>
                      <a:r>
                        <a:rPr lang="de-DE" sz="1600" b="1" dirty="0" err="1">
                          <a:effectLst/>
                        </a:rPr>
                        <a:t>BMb</a:t>
                      </a:r>
                      <a:r>
                        <a:rPr lang="de-DE" sz="1600" dirty="0">
                          <a:effectLst/>
                        </a:rPr>
                        <a:t>, 12 </a:t>
                      </a:r>
                      <a:r>
                        <a:rPr lang="de-DE" sz="1600" dirty="0" err="1">
                          <a:effectLst/>
                        </a:rPr>
                        <a:t>BMd</a:t>
                      </a:r>
                      <a:endParaRPr lang="de-D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1" marR="61611" marT="0" marB="0" anchor="ctr"/>
                </a:tc>
                <a:extLst>
                  <a:ext uri="{0D108BD9-81ED-4DB2-BD59-A6C34878D82A}">
                    <a16:rowId xmlns:a16="http://schemas.microsoft.com/office/drawing/2014/main" val="4262859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517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56230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388613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Auflistung der Einzelgespräche (2. OG)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5592C4AB-2DE6-40CC-B7D8-9DE1B8153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445087"/>
              </p:ext>
            </p:extLst>
          </p:nvPr>
        </p:nvGraphicFramePr>
        <p:xfrm>
          <a:off x="1855434" y="2312374"/>
          <a:ext cx="7827808" cy="4484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3894">
                  <a:extLst>
                    <a:ext uri="{9D8B030D-6E8A-4147-A177-3AD203B41FA5}">
                      <a16:colId xmlns:a16="http://schemas.microsoft.com/office/drawing/2014/main" val="4071188571"/>
                    </a:ext>
                  </a:extLst>
                </a:gridCol>
                <a:gridCol w="3187084">
                  <a:extLst>
                    <a:ext uri="{9D8B030D-6E8A-4147-A177-3AD203B41FA5}">
                      <a16:colId xmlns:a16="http://schemas.microsoft.com/office/drawing/2014/main" val="3438959014"/>
                    </a:ext>
                  </a:extLst>
                </a:gridCol>
                <a:gridCol w="3326830">
                  <a:extLst>
                    <a:ext uri="{9D8B030D-6E8A-4147-A177-3AD203B41FA5}">
                      <a16:colId xmlns:a16="http://schemas.microsoft.com/office/drawing/2014/main" val="3556855810"/>
                    </a:ext>
                  </a:extLst>
                </a:gridCol>
              </a:tblGrid>
              <a:tr h="490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>
                          <a:effectLst/>
                        </a:rPr>
                        <a:t>Raum</a:t>
                      </a:r>
                      <a:endParaRPr lang="de-DE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>
                          <a:effectLst/>
                        </a:rPr>
                        <a:t>Name der BBU-Lehrkraft</a:t>
                      </a:r>
                      <a:endParaRPr lang="de-DE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>
                          <a:effectLst/>
                        </a:rPr>
                        <a:t>BBU-Lehrkraft in Klasse …</a:t>
                      </a:r>
                      <a:endParaRPr lang="de-DE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extLst>
                  <a:ext uri="{0D108BD9-81ED-4DB2-BD59-A6C34878D82A}">
                    <a16:rowId xmlns:a16="http://schemas.microsoft.com/office/drawing/2014/main" val="2885011501"/>
                  </a:ext>
                </a:extLst>
              </a:tr>
              <a:tr h="237619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N201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Frau Lieser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</a:rPr>
                        <a:t>11 </a:t>
                      </a:r>
                      <a:r>
                        <a:rPr lang="en-US" sz="1400" u="none" dirty="0" err="1">
                          <a:effectLst/>
                        </a:rPr>
                        <a:t>BMe</a:t>
                      </a:r>
                      <a:r>
                        <a:rPr lang="en-US" sz="1400" u="none" dirty="0">
                          <a:effectLst/>
                        </a:rPr>
                        <a:t>, 12 </a:t>
                      </a:r>
                      <a:r>
                        <a:rPr lang="en-US" sz="1400" u="none" dirty="0" err="1">
                          <a:effectLst/>
                        </a:rPr>
                        <a:t>BMg</a:t>
                      </a:r>
                      <a:endParaRPr lang="de-DE" sz="9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extLst>
                  <a:ext uri="{0D108BD9-81ED-4DB2-BD59-A6C34878D82A}">
                    <a16:rowId xmlns:a16="http://schemas.microsoft.com/office/drawing/2014/main" val="1509988354"/>
                  </a:ext>
                </a:extLst>
              </a:tr>
              <a:tr h="237619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>
                          <a:effectLst/>
                        </a:rPr>
                        <a:t>Frau Pohl</a:t>
                      </a:r>
                      <a:endParaRPr lang="de-DE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11 </a:t>
                      </a:r>
                      <a:r>
                        <a:rPr lang="de-DE" sz="1400" dirty="0" err="1">
                          <a:effectLst/>
                        </a:rPr>
                        <a:t>BMc</a:t>
                      </a:r>
                      <a:r>
                        <a:rPr lang="de-DE" sz="1400" dirty="0">
                          <a:effectLst/>
                        </a:rPr>
                        <a:t>, 12 </a:t>
                      </a:r>
                      <a:r>
                        <a:rPr lang="de-DE" sz="1400" dirty="0" err="1">
                          <a:effectLst/>
                        </a:rPr>
                        <a:t>BMb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extLst>
                  <a:ext uri="{0D108BD9-81ED-4DB2-BD59-A6C34878D82A}">
                    <a16:rowId xmlns:a16="http://schemas.microsoft.com/office/drawing/2014/main" val="3723901677"/>
                  </a:ext>
                </a:extLst>
              </a:tr>
              <a:tr h="490077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N202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Frau von Thun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b="1" dirty="0">
                          <a:effectLst/>
                        </a:rPr>
                        <a:t>11 </a:t>
                      </a:r>
                      <a:r>
                        <a:rPr lang="de-DE" sz="1400" b="1" dirty="0" err="1">
                          <a:effectLst/>
                        </a:rPr>
                        <a:t>BMg</a:t>
                      </a:r>
                      <a:r>
                        <a:rPr lang="de-DE" sz="1400" dirty="0">
                          <a:effectLst/>
                        </a:rPr>
                        <a:t>, 12 </a:t>
                      </a:r>
                      <a:r>
                        <a:rPr lang="de-DE" sz="1400" dirty="0" err="1">
                          <a:effectLst/>
                        </a:rPr>
                        <a:t>BMc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extLst>
                  <a:ext uri="{0D108BD9-81ED-4DB2-BD59-A6C34878D82A}">
                    <a16:rowId xmlns:a16="http://schemas.microsoft.com/office/drawing/2014/main" val="702490900"/>
                  </a:ext>
                </a:extLst>
              </a:tr>
              <a:tr h="49007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Frau Schiradin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u="none" dirty="0">
                          <a:effectLst/>
                        </a:rPr>
                        <a:t>11 </a:t>
                      </a:r>
                      <a:r>
                        <a:rPr lang="de-DE" sz="1400" u="none" dirty="0" err="1">
                          <a:effectLst/>
                        </a:rPr>
                        <a:t>BMc</a:t>
                      </a:r>
                      <a:r>
                        <a:rPr lang="de-DE" sz="1400" u="none" dirty="0">
                          <a:effectLst/>
                        </a:rPr>
                        <a:t>, 12 </a:t>
                      </a:r>
                      <a:r>
                        <a:rPr lang="de-DE" sz="1400" u="none" dirty="0" err="1">
                          <a:effectLst/>
                        </a:rPr>
                        <a:t>BMb</a:t>
                      </a:r>
                      <a:endParaRPr lang="de-DE" sz="9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extLst>
                  <a:ext uri="{0D108BD9-81ED-4DB2-BD59-A6C34878D82A}">
                    <a16:rowId xmlns:a16="http://schemas.microsoft.com/office/drawing/2014/main" val="770151819"/>
                  </a:ext>
                </a:extLst>
              </a:tr>
              <a:tr h="237619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N203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Herr Rabe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10 </a:t>
                      </a:r>
                      <a:r>
                        <a:rPr lang="de-DE" sz="1400" dirty="0" err="1">
                          <a:effectLst/>
                        </a:rPr>
                        <a:t>BMa</a:t>
                      </a:r>
                      <a:r>
                        <a:rPr lang="de-DE" sz="1400" dirty="0">
                          <a:effectLst/>
                        </a:rPr>
                        <a:t>, 11 </a:t>
                      </a:r>
                      <a:r>
                        <a:rPr lang="de-DE" sz="1400" dirty="0" err="1">
                          <a:effectLst/>
                        </a:rPr>
                        <a:t>BMa</a:t>
                      </a:r>
                      <a:r>
                        <a:rPr lang="de-DE" sz="1400" dirty="0">
                          <a:effectLst/>
                        </a:rPr>
                        <a:t>, 11 </a:t>
                      </a:r>
                      <a:r>
                        <a:rPr lang="de-DE" sz="1400" dirty="0" err="1">
                          <a:effectLst/>
                        </a:rPr>
                        <a:t>BMb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extLst>
                  <a:ext uri="{0D108BD9-81ED-4DB2-BD59-A6C34878D82A}">
                    <a16:rowId xmlns:a16="http://schemas.microsoft.com/office/drawing/2014/main" val="3251370420"/>
                  </a:ext>
                </a:extLst>
              </a:tr>
              <a:tr h="237619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Herr Witzmann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12 </a:t>
                      </a:r>
                      <a:r>
                        <a:rPr lang="de-DE" sz="1400" dirty="0" err="1">
                          <a:effectLst/>
                        </a:rPr>
                        <a:t>BMa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/>
                </a:tc>
                <a:extLst>
                  <a:ext uri="{0D108BD9-81ED-4DB2-BD59-A6C34878D82A}">
                    <a16:rowId xmlns:a16="http://schemas.microsoft.com/office/drawing/2014/main" val="73520316"/>
                  </a:ext>
                </a:extLst>
              </a:tr>
              <a:tr h="490077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N206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Herr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Hinek</a:t>
                      </a:r>
                      <a:endParaRPr lang="de-D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BMd</a:t>
                      </a:r>
                      <a:endParaRPr lang="de-D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82" marR="54882" marT="0" marB="0" anchor="ctr"/>
                </a:tc>
                <a:extLst>
                  <a:ext uri="{0D108BD9-81ED-4DB2-BD59-A6C34878D82A}">
                    <a16:rowId xmlns:a16="http://schemas.microsoft.com/office/drawing/2014/main" val="1372794830"/>
                  </a:ext>
                </a:extLst>
              </a:tr>
              <a:tr h="3708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Frau König</a:t>
                      </a: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BMc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10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BMe</a:t>
                      </a:r>
                      <a:endParaRPr lang="de-D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82" marR="54882" marT="0" marB="0" anchor="ctr"/>
                </a:tc>
                <a:extLst>
                  <a:ext uri="{0D108BD9-81ED-4DB2-BD59-A6C34878D82A}">
                    <a16:rowId xmlns:a16="http://schemas.microsoft.com/office/drawing/2014/main" val="2312145152"/>
                  </a:ext>
                </a:extLst>
              </a:tr>
              <a:tr h="237619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Frau Suhens</a:t>
                      </a: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de-DE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BMb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10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BMe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11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BMb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12 </a:t>
                      </a:r>
                      <a:r>
                        <a:rPr lang="de-D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BMd</a:t>
                      </a:r>
                      <a:endParaRPr lang="de-D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82" marR="54882" marT="0" marB="0" anchor="ctr"/>
                </a:tc>
                <a:extLst>
                  <a:ext uri="{0D108BD9-81ED-4DB2-BD59-A6C34878D82A}">
                    <a16:rowId xmlns:a16="http://schemas.microsoft.com/office/drawing/2014/main" val="1758078063"/>
                  </a:ext>
                </a:extLst>
              </a:tr>
              <a:tr h="237619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400" dirty="0">
                          <a:effectLst/>
                        </a:rPr>
                        <a:t>N208</a:t>
                      </a: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de-DE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extLst>
                  <a:ext uri="{0D108BD9-81ED-4DB2-BD59-A6C34878D82A}">
                    <a16:rowId xmlns:a16="http://schemas.microsoft.com/office/drawing/2014/main" val="1629051180"/>
                  </a:ext>
                </a:extLst>
              </a:tr>
              <a:tr h="237619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extLst>
                  <a:ext uri="{0D108BD9-81ED-4DB2-BD59-A6C34878D82A}">
                    <a16:rowId xmlns:a16="http://schemas.microsoft.com/office/drawing/2014/main" val="4244108017"/>
                  </a:ext>
                </a:extLst>
              </a:tr>
              <a:tr h="49007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de-DE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de-D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82" marR="54882" marT="0" marB="0" anchor="ctr"/>
                </a:tc>
                <a:extLst>
                  <a:ext uri="{0D108BD9-81ED-4DB2-BD59-A6C34878D82A}">
                    <a16:rowId xmlns:a16="http://schemas.microsoft.com/office/drawing/2014/main" val="2108428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335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/>
          </a:bodyPr>
          <a:lstStyle/>
          <a:p>
            <a:pPr algn="l"/>
            <a:r>
              <a:rPr lang="de-DE" sz="28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568388"/>
            <a:ext cx="11547002" cy="381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Agenda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800" i="1" dirty="0"/>
              <a:t>Begrüßung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800" i="1" dirty="0"/>
              <a:t>Informationen aus der Schule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800" i="1" dirty="0"/>
              <a:t>Informationen von der IHK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800" i="1" dirty="0"/>
              <a:t>Verschiedenes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800" i="1" dirty="0"/>
              <a:t>Einzelgespräche</a:t>
            </a:r>
          </a:p>
        </p:txBody>
      </p:sp>
    </p:spTree>
    <p:extLst>
      <p:ext uri="{BB962C8B-B14F-4D97-AF65-F5344CB8AC3E}">
        <p14:creationId xmlns:p14="http://schemas.microsoft.com/office/powerpoint/2010/main" val="2167372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/>
          </a:bodyPr>
          <a:lstStyle/>
          <a:p>
            <a:pPr algn="l"/>
            <a:r>
              <a:rPr lang="de-DE" sz="28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281390"/>
            <a:ext cx="11547002" cy="5575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Informationen aus der Schule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400" i="1" dirty="0"/>
              <a:t>Verantwortliche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400" i="1" dirty="0"/>
              <a:t>Zahlen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400" i="1" dirty="0"/>
              <a:t>Curriculum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400" i="1" dirty="0"/>
              <a:t>Profilklassen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400" i="1" dirty="0"/>
              <a:t>Anmeldeformular und Kontaktmöglichkeiten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400" i="1" dirty="0"/>
              <a:t>Verhaltensregeln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400" i="1" dirty="0"/>
              <a:t>Informationen zu Auslandspraktika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400" i="1" dirty="0"/>
              <a:t>Informationen zum KMK-Fremdsprachenzertifikat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2400" i="1" dirty="0"/>
              <a:t>Einzelgespräche</a:t>
            </a:r>
          </a:p>
        </p:txBody>
      </p:sp>
    </p:spTree>
    <p:extLst>
      <p:ext uri="{BB962C8B-B14F-4D97-AF65-F5344CB8AC3E}">
        <p14:creationId xmlns:p14="http://schemas.microsoft.com/office/powerpoint/2010/main" val="4194788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539122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Verantwortliche </a:t>
            </a:r>
            <a:r>
              <a:rPr lang="de-DE" sz="3600" b="1" i="1" u="sng" cap="small" dirty="0" err="1"/>
              <a:t>KfBM</a:t>
            </a:r>
            <a:endParaRPr lang="de-DE" sz="3600" b="1" i="1" u="sng" cap="small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52A42B-69F3-4F1A-A197-A5BFF4784DA8}"/>
              </a:ext>
            </a:extLst>
          </p:cNvPr>
          <p:cNvSpPr txBox="1"/>
          <p:nvPr/>
        </p:nvSpPr>
        <p:spPr>
          <a:xfrm>
            <a:off x="322498" y="2369792"/>
            <a:ext cx="49093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i="1" dirty="0"/>
              <a:t>Frau </a:t>
            </a:r>
            <a:r>
              <a:rPr lang="de-DE" sz="3600" b="1" i="1" dirty="0" err="1"/>
              <a:t>Snopek</a:t>
            </a:r>
            <a:r>
              <a:rPr lang="de-DE" sz="3600" b="1" i="1" dirty="0"/>
              <a:t> </a:t>
            </a:r>
          </a:p>
          <a:p>
            <a:pPr algn="ctr"/>
            <a:r>
              <a:rPr lang="de-DE" sz="2800" i="1" dirty="0"/>
              <a:t>Abteilungsleiterin</a:t>
            </a:r>
          </a:p>
          <a:p>
            <a:pPr algn="ctr"/>
            <a:r>
              <a:rPr lang="de-DE" sz="3600" i="1" dirty="0"/>
              <a:t>s</a:t>
            </a:r>
            <a:r>
              <a:rPr lang="de-DE" sz="2800" i="1" dirty="0"/>
              <a:t>nopek@sds-wiesbaden.de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2FEB022-CC71-465F-9B80-9A857DBBD782}"/>
              </a:ext>
            </a:extLst>
          </p:cNvPr>
          <p:cNvSpPr txBox="1"/>
          <p:nvPr/>
        </p:nvSpPr>
        <p:spPr>
          <a:xfrm>
            <a:off x="5720553" y="4653597"/>
            <a:ext cx="603240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i="1" dirty="0"/>
              <a:t>Herr </a:t>
            </a:r>
            <a:r>
              <a:rPr lang="de-DE" sz="3600" b="1" i="1" dirty="0" err="1"/>
              <a:t>Weisbach</a:t>
            </a:r>
            <a:endParaRPr lang="de-DE" sz="3600" b="1" i="1" dirty="0"/>
          </a:p>
          <a:p>
            <a:pPr algn="ctr"/>
            <a:r>
              <a:rPr lang="de-DE" sz="2800" i="1" dirty="0"/>
              <a:t>Fachkonferenzleiter</a:t>
            </a:r>
          </a:p>
          <a:p>
            <a:pPr algn="ctr"/>
            <a:r>
              <a:rPr lang="de-DE" sz="2800" i="1" dirty="0"/>
              <a:t>christian.weisbach@sds-wiesbaden.de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BB257A2-382A-41A5-95D1-59509684919C}"/>
              </a:ext>
            </a:extLst>
          </p:cNvPr>
          <p:cNvSpPr txBox="1"/>
          <p:nvPr/>
        </p:nvSpPr>
        <p:spPr>
          <a:xfrm>
            <a:off x="322499" y="4653597"/>
            <a:ext cx="490937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i="1" dirty="0"/>
              <a:t>Herr Büermann</a:t>
            </a:r>
          </a:p>
          <a:p>
            <a:pPr algn="ctr"/>
            <a:r>
              <a:rPr lang="de-DE" sz="2800" i="1" dirty="0"/>
              <a:t>Fachkonferenzleiter</a:t>
            </a:r>
          </a:p>
          <a:p>
            <a:pPr algn="ctr"/>
            <a:r>
              <a:rPr lang="de-DE" sz="2800" i="1" dirty="0"/>
              <a:t>bueermann@sds-wiesbaden.de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34A3790-828C-47AD-A79F-580AC04B0358}"/>
              </a:ext>
            </a:extLst>
          </p:cNvPr>
          <p:cNvSpPr txBox="1"/>
          <p:nvPr/>
        </p:nvSpPr>
        <p:spPr>
          <a:xfrm>
            <a:off x="5638803" y="2441512"/>
            <a:ext cx="612289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i="1" dirty="0"/>
              <a:t>Herr Binger</a:t>
            </a:r>
          </a:p>
          <a:p>
            <a:pPr algn="ctr"/>
            <a:r>
              <a:rPr lang="de-DE" sz="2800" i="1" dirty="0"/>
              <a:t>Einschulung u. Koordination IHK-Prüfung</a:t>
            </a:r>
          </a:p>
          <a:p>
            <a:pPr algn="ctr"/>
            <a:r>
              <a:rPr lang="de-DE" sz="2800" i="1" dirty="0"/>
              <a:t>Binger@sds-wiesbaden.de</a:t>
            </a:r>
          </a:p>
        </p:txBody>
      </p:sp>
    </p:spTree>
    <p:extLst>
      <p:ext uri="{BB962C8B-B14F-4D97-AF65-F5344CB8AC3E}">
        <p14:creationId xmlns:p14="http://schemas.microsoft.com/office/powerpoint/2010/main" val="4278317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567183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Zahl der Lernenden im Schuljahr 2025/26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88559A7-7262-41F6-9988-888C24DE345B}"/>
              </a:ext>
            </a:extLst>
          </p:cNvPr>
          <p:cNvSpPr txBox="1">
            <a:spLocks/>
          </p:cNvSpPr>
          <p:nvPr/>
        </p:nvSpPr>
        <p:spPr>
          <a:xfrm>
            <a:off x="322499" y="2362477"/>
            <a:ext cx="10515600" cy="3912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dirty="0"/>
              <a:t>Grundstufe:  </a:t>
            </a:r>
          </a:p>
          <a:p>
            <a:pPr algn="l"/>
            <a:r>
              <a:rPr lang="de-DE" dirty="0"/>
              <a:t>104 Lernende in fünf Klassen </a:t>
            </a:r>
          </a:p>
          <a:p>
            <a:pPr algn="l"/>
            <a:r>
              <a:rPr lang="de-DE" dirty="0"/>
              <a:t>		</a:t>
            </a:r>
          </a:p>
          <a:p>
            <a:pPr algn="l"/>
            <a:r>
              <a:rPr lang="de-DE" dirty="0"/>
              <a:t>Fachstufe 1: </a:t>
            </a:r>
          </a:p>
          <a:p>
            <a:pPr algn="l"/>
            <a:r>
              <a:rPr lang="de-DE" dirty="0"/>
              <a:t>138 Lernende in sechs Klassen</a:t>
            </a:r>
          </a:p>
          <a:p>
            <a:pPr algn="l"/>
            <a:r>
              <a:rPr lang="de-DE" dirty="0"/>
              <a:t>		</a:t>
            </a:r>
          </a:p>
          <a:p>
            <a:pPr algn="l"/>
            <a:r>
              <a:rPr lang="de-DE" dirty="0"/>
              <a:t>Fachstufe 2: </a:t>
            </a:r>
          </a:p>
          <a:p>
            <a:pPr algn="l"/>
            <a:r>
              <a:rPr lang="de-DE" dirty="0"/>
              <a:t>123 Lernende in fünf Klassen 		</a:t>
            </a:r>
          </a:p>
          <a:p>
            <a:pPr algn="l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3428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567183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Curricula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5D32A45-6E55-431F-B0A5-04E377D2DB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919" y="1212278"/>
            <a:ext cx="7182323" cy="544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605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567183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Curricula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B724335-D52F-477F-809E-CC6FDC1F37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5074" y="1185138"/>
            <a:ext cx="6988168" cy="538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226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567183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Curricula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6F25FD1-0EF5-48CF-844D-FEF54DE05692}"/>
              </a:ext>
            </a:extLst>
          </p:cNvPr>
          <p:cNvSpPr txBox="1"/>
          <p:nvPr/>
        </p:nvSpPr>
        <p:spPr>
          <a:xfrm>
            <a:off x="435005" y="2361459"/>
            <a:ext cx="114344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www.sds-wiesbaden.de</a:t>
            </a:r>
            <a:r>
              <a:rPr lang="de-DE" sz="2400" dirty="0"/>
              <a:t> </a:t>
            </a:r>
            <a:r>
              <a:rPr lang="de-DE" sz="2400" dirty="0">
                <a:sym typeface="Wingdings" panose="05000000000000000000" pitchFamily="2" charset="2"/>
              </a:rPr>
              <a:t> Bildungsangebote  Kaufmann/-frau für Büromanagement  Weitere Informationen  Curriculum-Schule-</a:t>
            </a:r>
            <a:r>
              <a:rPr lang="de-DE" sz="2400" dirty="0" err="1">
                <a:sym typeface="Wingdings" panose="05000000000000000000" pitchFamily="2" charset="2"/>
              </a:rPr>
              <a:t>KfBM</a:t>
            </a:r>
            <a:endParaRPr lang="de-DE" sz="2400" dirty="0">
              <a:sym typeface="Wingdings" panose="05000000000000000000" pitchFamily="2" charset="2"/>
            </a:endParaRPr>
          </a:p>
          <a:p>
            <a:endParaRPr lang="de-DE" sz="2400" dirty="0">
              <a:sym typeface="Wingdings" panose="05000000000000000000" pitchFamily="2" charset="2"/>
            </a:endParaRPr>
          </a:p>
          <a:p>
            <a:r>
              <a:rPr lang="de-DE" dirty="0">
                <a:hlinkClick r:id="rId4"/>
              </a:rPr>
              <a:t>http://s230299849.online.de/wp/wp-content/uploads/2014/09/15-07-06-Schulinternes-Curriculum-KfBM-SDS.pdf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62379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1A8C2C-6254-496D-B154-69EF137E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99" y="283474"/>
            <a:ext cx="9144000" cy="753756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Treffen der Ausbilderinnen und Ausbilder BM 12.11.2025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DCFA34-E986-4339-9DCF-2E211D88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683242" y="283474"/>
            <a:ext cx="2186259" cy="90166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BF820D9-3A82-4B1B-AF15-6B220E82AACA}"/>
              </a:ext>
            </a:extLst>
          </p:cNvPr>
          <p:cNvSpPr txBox="1"/>
          <p:nvPr/>
        </p:nvSpPr>
        <p:spPr>
          <a:xfrm>
            <a:off x="322499" y="1567183"/>
            <a:ext cx="1154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1" u="sng" cap="small" dirty="0"/>
              <a:t>Schwerpunkte für die Klasseneinteilung in 2025 und 2026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42B4CF4-0D42-4389-ADA8-849956D192B0}"/>
              </a:ext>
            </a:extLst>
          </p:cNvPr>
          <p:cNvSpPr txBox="1">
            <a:spLocks/>
          </p:cNvSpPr>
          <p:nvPr/>
        </p:nvSpPr>
        <p:spPr>
          <a:xfrm>
            <a:off x="394318" y="23823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de-DE" dirty="0"/>
              <a:t>10 </a:t>
            </a:r>
            <a:r>
              <a:rPr lang="de-DE" dirty="0" err="1"/>
              <a:t>BMa</a:t>
            </a:r>
            <a:r>
              <a:rPr lang="de-DE" dirty="0"/>
              <a:t> : Träger HWK, IHK, Bildungsträger WJW</a:t>
            </a:r>
          </a:p>
          <a:p>
            <a:pPr algn="l">
              <a:lnSpc>
                <a:spcPct val="150000"/>
              </a:lnSpc>
            </a:pPr>
            <a:r>
              <a:rPr lang="de-DE" dirty="0"/>
              <a:t>10 </a:t>
            </a:r>
            <a:r>
              <a:rPr lang="de-DE" dirty="0" err="1"/>
              <a:t>BMb</a:t>
            </a:r>
            <a:r>
              <a:rPr lang="de-DE" dirty="0"/>
              <a:t>: Träger IHK, Bildungsträger BWHW</a:t>
            </a:r>
          </a:p>
          <a:p>
            <a:pPr algn="l">
              <a:lnSpc>
                <a:spcPct val="150000"/>
              </a:lnSpc>
            </a:pPr>
            <a:r>
              <a:rPr lang="de-DE" dirty="0"/>
              <a:t>10 </a:t>
            </a:r>
            <a:r>
              <a:rPr lang="de-DE" dirty="0" err="1"/>
              <a:t>BMc</a:t>
            </a:r>
            <a:r>
              <a:rPr lang="de-DE" dirty="0"/>
              <a:t>: Träger IHK, Bildungsträger BWHW</a:t>
            </a:r>
          </a:p>
          <a:p>
            <a:pPr algn="l">
              <a:lnSpc>
                <a:spcPct val="150000"/>
              </a:lnSpc>
            </a:pPr>
            <a:r>
              <a:rPr lang="de-DE" dirty="0"/>
              <a:t>10 </a:t>
            </a:r>
            <a:r>
              <a:rPr lang="de-DE" dirty="0" err="1"/>
              <a:t>BMg</a:t>
            </a:r>
            <a:r>
              <a:rPr lang="de-DE" dirty="0"/>
              <a:t>: Träger BVA, IHK</a:t>
            </a:r>
          </a:p>
          <a:p>
            <a:pPr algn="l">
              <a:lnSpc>
                <a:spcPct val="150000"/>
              </a:lnSpc>
            </a:pPr>
            <a:r>
              <a:rPr lang="de-DE" dirty="0"/>
              <a:t>10 </a:t>
            </a:r>
            <a:r>
              <a:rPr lang="de-DE" dirty="0" err="1"/>
              <a:t>BMe</a:t>
            </a:r>
            <a:r>
              <a:rPr lang="de-DE" dirty="0"/>
              <a:t>: zweijährige, zweieinhalb- und dreijährige Ausbildungsverträge</a:t>
            </a:r>
          </a:p>
        </p:txBody>
      </p:sp>
    </p:spTree>
    <p:extLst>
      <p:ext uri="{BB962C8B-B14F-4D97-AF65-F5344CB8AC3E}">
        <p14:creationId xmlns:p14="http://schemas.microsoft.com/office/powerpoint/2010/main" val="1878811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634</Words>
  <Application>Microsoft Office PowerPoint</Application>
  <PresentationFormat>Breitbild</PresentationFormat>
  <Paragraphs>145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Office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  <vt:lpstr>Treffen der Ausbilderinnen und Ausbilder BM 12.11.2025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Wilkommen</dc:title>
  <dc:creator>user</dc:creator>
  <cp:lastModifiedBy>user</cp:lastModifiedBy>
  <cp:revision>31</cp:revision>
  <dcterms:created xsi:type="dcterms:W3CDTF">2023-03-15T08:07:25Z</dcterms:created>
  <dcterms:modified xsi:type="dcterms:W3CDTF">2025-11-12T11:45:51Z</dcterms:modified>
</cp:coreProperties>
</file>