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51" r:id="rId2"/>
  </p:sldMasterIdLst>
  <p:notesMasterIdLst>
    <p:notesMasterId r:id="rId21"/>
  </p:notesMasterIdLst>
  <p:handoutMasterIdLst>
    <p:handoutMasterId r:id="rId22"/>
  </p:handoutMasterIdLst>
  <p:sldIdLst>
    <p:sldId id="305" r:id="rId3"/>
    <p:sldId id="319" r:id="rId4"/>
    <p:sldId id="257" r:id="rId5"/>
    <p:sldId id="300" r:id="rId6"/>
    <p:sldId id="325" r:id="rId7"/>
    <p:sldId id="326" r:id="rId8"/>
    <p:sldId id="334" r:id="rId9"/>
    <p:sldId id="333" r:id="rId10"/>
    <p:sldId id="322" r:id="rId11"/>
    <p:sldId id="320" r:id="rId12"/>
    <p:sldId id="324" r:id="rId13"/>
    <p:sldId id="327" r:id="rId14"/>
    <p:sldId id="329" r:id="rId15"/>
    <p:sldId id="330" r:id="rId16"/>
    <p:sldId id="331" r:id="rId17"/>
    <p:sldId id="328" r:id="rId18"/>
    <p:sldId id="304" r:id="rId19"/>
    <p:sldId id="332" r:id="rId20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99B"/>
    <a:srgbClr val="000000"/>
    <a:srgbClr val="FF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>
      <p:cViewPr varScale="1">
        <p:scale>
          <a:sx n="107" d="100"/>
          <a:sy n="107" d="100"/>
        </p:scale>
        <p:origin x="16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CE15376-C78C-4C1F-BA3F-5D52B0084B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r>
              <a:rPr lang="de-DE" altLang="de-DE"/>
              <a:t>Landesschulamt und Lehrkräfteakademie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03E84E-8E20-4952-A557-F556AB8423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AC35DF1B-8A3A-4B05-84C7-790DAE046BE1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2D1822-07DE-4C61-8797-CC88BFF8AD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34EAC-D959-4A88-80F9-10A2179CB6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8E53038A-4946-47BF-8997-BD88B67CAFC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73D2AD4-DD6D-4252-9D23-81A095A74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r>
              <a:rPr lang="de-DE" altLang="de-DE"/>
              <a:t>Landesschulamt und Lehrkräfteakademie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9D29DE-D126-495B-8FEF-8E4ADFF54D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90313850-02C9-46FD-8A5C-28F859274E8A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74377BF0-D6A4-48B3-9697-2AFC02976D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BE26539F-CB65-4879-AAEA-D7DD6E898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DD094C-1788-4967-A4BA-E6246237F4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84FC85-32CC-4293-9E44-B919E389A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0A697D6C-4039-4AA7-A349-CED3D2AD4CC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>
            <a:extLst>
              <a:ext uri="{FF2B5EF4-FFF2-40B4-BE49-F238E27FC236}">
                <a16:creationId xmlns:a16="http://schemas.microsoft.com/office/drawing/2014/main" id="{74D24193-4AD8-4559-813B-44253BC80A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izenplatzhalter 2">
            <a:extLst>
              <a:ext uri="{FF2B5EF4-FFF2-40B4-BE49-F238E27FC236}">
                <a16:creationId xmlns:a16="http://schemas.microsoft.com/office/drawing/2014/main" id="{E633B986-EC61-4157-82C8-D189E0280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8435" name="Kopfzeilenplatzhalter 4">
            <a:extLst>
              <a:ext uri="{FF2B5EF4-FFF2-40B4-BE49-F238E27FC236}">
                <a16:creationId xmlns:a16="http://schemas.microsoft.com/office/drawing/2014/main" id="{0D9F3542-D54C-479D-B93C-C2724E1329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300"/>
              <a:t>Landesschulamt und Lehrkräfteakademie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altLang="de-DE"/>
              <a:t>Landesschulamt und Lehrkräfteakademie</a:t>
            </a:r>
          </a:p>
        </p:txBody>
      </p:sp>
    </p:spTree>
    <p:extLst>
      <p:ext uri="{BB962C8B-B14F-4D97-AF65-F5344CB8AC3E}">
        <p14:creationId xmlns:p14="http://schemas.microsoft.com/office/powerpoint/2010/main" val="76724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3D63AC-88FD-4283-990C-7790B124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69BB85-8C94-4C78-AC1B-560970854A05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8CEEA6-3872-4D7E-BA62-30C61761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4D9BAD-1064-48B4-A74B-B8054041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700D9-A361-49A1-ADAB-2C39D204920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777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C44A97E-0ADA-49D5-AA12-F4AB234D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C44E6-BB1A-405F-B802-CE20EF1AFB16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225DEC7-1E73-4012-8A35-7A9CFFD6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4CAFCDD-D48D-4680-9744-45118564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561B7-C755-48E8-B351-560C4E1A8E2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428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FB4EA7-E437-408E-859D-B46B5C32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6E3E7-6199-4662-8679-59E3FC36BDD5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25AF4C-80EF-4E34-BD7A-1703B4B7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17C3DB-1447-4F83-AFEE-AE2CBF1F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DBF97-BE68-4E61-A552-2ACDDDA33AA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003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2EEAD9-E081-4247-9F97-DE52A7A19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49676-9B14-44FF-BC5E-81D7D5E650C3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9B712B-C7F1-4DCD-8245-3E216F24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7A478B-6ED3-413E-8569-9D83F72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3E192-2D37-4E0E-86C3-DD7326923BC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281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1D5AF87-A5AB-4ABB-A7E4-1215B2F9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7D4EE3-ADE2-4B3F-AC61-8CA3F897F2AD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60BF9A9-DE6C-4085-9887-1A5ED8ACF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7D11C9E-62B3-4466-8456-8803EF25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F4688-F10C-4796-8FE0-56AE30D8A1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466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517-930E-4D11-94BE-EE617CF456A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E517-BCAE-4852-B1D4-5AC99908E5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588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517-930E-4D11-94BE-EE617CF456A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E517-BCAE-4852-B1D4-5AC99908E5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02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517-930E-4D11-94BE-EE617CF456A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E517-BCAE-4852-B1D4-5AC99908E5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042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517-930E-4D11-94BE-EE617CF456A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E517-BCAE-4852-B1D4-5AC99908E5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8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517-930E-4D11-94BE-EE617CF456A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E517-BCAE-4852-B1D4-5AC99908E5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943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517-930E-4D11-94BE-EE617CF456A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E517-BCAE-4852-B1D4-5AC99908E5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16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0E2030-682B-4275-BDF6-2D0BE9A04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5F0DAF-40F7-4FA0-B953-9A5A50224D8E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7C3E78-15BB-4750-AB8C-E5DA4148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A789CC-CFAD-450E-B0F3-6F2E9CFD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91170-A01A-433A-AF51-E9FC804EE47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1072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517-930E-4D11-94BE-EE617CF456A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E517-BCAE-4852-B1D4-5AC99908E5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1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517-930E-4D11-94BE-EE617CF456A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E517-BCAE-4852-B1D4-5AC99908E5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39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517-930E-4D11-94BE-EE617CF456A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E517-BCAE-4852-B1D4-5AC99908E5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22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517-930E-4D11-94BE-EE617CF456A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E517-BCAE-4852-B1D4-5AC99908E5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911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517-930E-4D11-94BE-EE617CF456A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E517-BCAE-4852-B1D4-5AC99908E5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8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9F0124-0CDE-43AF-9DBB-D5D6DA8B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FB1D1-5A50-44C2-8B40-14E1621D895D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92208A-F0D5-493F-A3E1-7E2B3540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C18B34-406D-44DD-89CE-D5D7D030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B1F87-50AB-43ED-A24C-0823AD7916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424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D5B0F5B-B374-46D2-8BF0-963A1C0F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67616-2D9D-4CDB-B3CD-62F894252686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8231EEA-F112-42CB-B2A6-BEADEBBD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FD59168-EFC0-4168-86D1-F5C1A9DD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93747-92BC-4C1E-84AA-EC384214630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867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1D8F9C2-0AAE-46D1-8F47-8DFAB894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BA45F-A657-4FD5-A6A9-9BAE54234910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5C6D272-6155-4DA1-A9EB-449361E7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2156AF06-56D3-418A-BB64-89A09B05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F95DF-EADC-4C79-B00A-859954AB66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142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1C9475F-F498-46A8-9066-CD455271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8CF94-1794-473E-9DF7-4DDDFFB73F63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1FC2B9B-D3EC-4CDF-A5FE-7A1B3B71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059EC29-8FEA-4D17-89AC-593DAB5C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D6B41-9351-4D7A-A672-56C51089FAC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451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59F883-1506-4E33-A535-234F26E3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C2C343-FD4B-4366-8070-DB1ADC94F250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DAB90ED6-9432-4283-B357-C6ACD56E3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5D0714-5E99-468A-A2AC-3FF7198E5ED9}" type="slidenum">
              <a:rPr lang="de-DE" altLang="de-DE"/>
              <a:pPr/>
              <a:t>‹Nr.›</a:t>
            </a:fld>
            <a:r>
              <a:rPr lang="de-DE" alt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6873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1CCD95F6-D5AE-4514-97B3-2D37E547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586AC3-26CF-44C6-BCE0-92BE67C2FB37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508BF3D-8D2C-40D6-B999-1B45D237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0793477-550C-4D44-96E3-CB1E27C2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23C8B-DD25-4982-B7C4-E28E483EF4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755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9C5F209-4AE2-434D-8C77-1AEDC75F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5B233-3451-4D7A-90B1-941D8E9BAF8C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27E6942-BB93-4E15-B67A-7B3D69F6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BB30CD2-E3C2-4361-A99B-CDE9AC9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D71A-7615-4EFE-89CA-FADB655590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593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4D172339-1365-4950-A4EB-7B245793C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DF28E94C-A281-41F6-BF26-EDD67FA2E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03C3E8-27AF-4C36-81AD-B9280A3AB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DA62BA9-17C7-4ED3-B329-E149CF27BBA2}" type="datetimeFigureOut">
              <a:rPr lang="de-DE" altLang="de-DE"/>
              <a:pPr/>
              <a:t>14.11.2025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1B82AD-D947-485F-BF04-0831678BE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FD9D4A-4655-40C6-B97C-BA71F46FB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9DABC38-2E68-4443-B3C2-D0C437EC7B0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8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5D517-930E-4D11-94BE-EE617CF456A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6E517-BCAE-4852-B1D4-5AC99908E5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68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aab@bsutaunus.d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tscholz@fes-wiesbaden.de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.kleudgen@bsr-geisenheim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christina.baumhauer@wiesbaden.d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jutta.hoert@schule.hessen.de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jung@sds-wiesbaden.d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  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994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043"/>
            <a:ext cx="9147174" cy="47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3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331640" y="939800"/>
            <a:ext cx="61926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Mögliche Schwerpunkte an den sechs Schulen</a:t>
            </a:r>
            <a:endParaRPr lang="de-DE" dirty="0"/>
          </a:p>
          <a:p>
            <a:pPr algn="ctr"/>
            <a:r>
              <a:rPr lang="de-DE" b="1" dirty="0"/>
              <a:t>BSR, BSU, FES, SDS, LSS, KSS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Bautechnik - KSS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Elektrotechnik – BSR, FES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Ernährung und Hauswirtschaft – LSS (</a:t>
            </a:r>
            <a:r>
              <a:rPr lang="de-DE" sz="2000" b="1" dirty="0"/>
              <a:t>B</a:t>
            </a:r>
            <a:r>
              <a:rPr lang="de-DE" sz="2000" dirty="0"/>
              <a:t>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Gestaltung - KSS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Gesundheit - LSS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Informationstechnik – BSU, FES (</a:t>
            </a:r>
            <a:r>
              <a:rPr lang="de-DE" sz="2000" b="1" dirty="0"/>
              <a:t>A</a:t>
            </a:r>
            <a:r>
              <a:rPr lang="de-DE" sz="2000" dirty="0"/>
              <a:t>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Maschinenbau – BSU, FES (</a:t>
            </a:r>
            <a:r>
              <a:rPr lang="de-DE" sz="2000" b="1" dirty="0"/>
              <a:t>B</a:t>
            </a:r>
            <a:r>
              <a:rPr lang="de-DE" sz="2000" dirty="0"/>
              <a:t>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Medienproduktionstechnik (beantragt) - KSS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Wirtschaft und Verwaltung – BSR, BSU,SDS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Wirtschaft und Verwaltung bilingual - SDS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Wirtschaftsinformatik - BSU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EB050B-485E-4DCC-A2C7-0148B90A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08" y="1268760"/>
            <a:ext cx="2166239" cy="1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9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331640" y="93980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AF75492-34F1-4A23-A642-B53B7C44A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28A2707-C400-4F13-873A-ED6CBF5A500A}"/>
              </a:ext>
            </a:extLst>
          </p:cNvPr>
          <p:cNvSpPr txBox="1"/>
          <p:nvPr/>
        </p:nvSpPr>
        <p:spPr>
          <a:xfrm>
            <a:off x="1331640" y="939800"/>
            <a:ext cx="61926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Schulen im Schulamtsbezirk</a:t>
            </a:r>
          </a:p>
          <a:p>
            <a:pPr algn="ctr"/>
            <a:r>
              <a:rPr lang="de-DE" b="1" dirty="0"/>
              <a:t>Wo wird welcher Schwerpunkt angeboten?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- Maschinenbau </a:t>
            </a:r>
          </a:p>
          <a:p>
            <a:r>
              <a:rPr lang="de-DE" dirty="0"/>
              <a:t>- Elektrotechnik </a:t>
            </a:r>
          </a:p>
          <a:p>
            <a:r>
              <a:rPr lang="de-DE" dirty="0"/>
              <a:t>- Informationstechnik</a:t>
            </a:r>
          </a:p>
          <a:p>
            <a:r>
              <a:rPr lang="de-DE" dirty="0"/>
              <a:t>- Wirtschaft und Verwaltung</a:t>
            </a:r>
          </a:p>
          <a:p>
            <a:r>
              <a:rPr lang="de-DE" dirty="0"/>
              <a:t>- Wirtschaftsinformatik</a:t>
            </a:r>
          </a:p>
          <a:p>
            <a:endParaRPr lang="de-DE" dirty="0"/>
          </a:p>
          <a:p>
            <a:r>
              <a:rPr lang="de-DE" b="1" dirty="0"/>
              <a:t>Berufliche Schulen Untertaunus </a:t>
            </a:r>
            <a:endParaRPr lang="de-DE" dirty="0"/>
          </a:p>
          <a:p>
            <a:r>
              <a:rPr lang="de-DE" dirty="0"/>
              <a:t>Pestalozzistraße 5 </a:t>
            </a:r>
          </a:p>
          <a:p>
            <a:r>
              <a:rPr lang="de-DE" dirty="0"/>
              <a:t>65232 Taunusstein 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Herr </a:t>
            </a:r>
            <a:r>
              <a:rPr lang="de-DE" dirty="0" err="1"/>
              <a:t>Daab</a:t>
            </a:r>
            <a:r>
              <a:rPr lang="de-DE" dirty="0"/>
              <a:t> </a:t>
            </a:r>
          </a:p>
          <a:p>
            <a:r>
              <a:rPr lang="de-DE" dirty="0"/>
              <a:t>06128 / 9266-0 </a:t>
            </a:r>
          </a:p>
          <a:p>
            <a:r>
              <a:rPr lang="de-DE" u="sng" dirty="0">
                <a:hlinkClick r:id="rId2"/>
              </a:rPr>
              <a:t>Daab@bsutaunus.de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AEED991-9BC2-4D9A-908E-70082799C67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9" t="40161" r="46429" b="40688"/>
          <a:stretch/>
        </p:blipFill>
        <p:spPr bwMode="auto">
          <a:xfrm>
            <a:off x="5074627" y="1700808"/>
            <a:ext cx="2305685" cy="1586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195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331640" y="93980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AF75492-34F1-4A23-A642-B53B7C44A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28A2707-C400-4F13-873A-ED6CBF5A500A}"/>
              </a:ext>
            </a:extLst>
          </p:cNvPr>
          <p:cNvSpPr txBox="1"/>
          <p:nvPr/>
        </p:nvSpPr>
        <p:spPr>
          <a:xfrm>
            <a:off x="1331640" y="939800"/>
            <a:ext cx="61926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Schulen im Schulamtsbezirk</a:t>
            </a:r>
          </a:p>
          <a:p>
            <a:pPr algn="ctr"/>
            <a:r>
              <a:rPr lang="de-DE" b="1" dirty="0"/>
              <a:t>Wo wird welcher Schwerpunkt angeboten?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- Maschinenbau (Form B) </a:t>
            </a:r>
          </a:p>
          <a:p>
            <a:r>
              <a:rPr lang="de-DE" dirty="0"/>
              <a:t>  </a:t>
            </a:r>
            <a:r>
              <a:rPr lang="de-DE" sz="1600" dirty="0"/>
              <a:t>mit abgeschlossener Berufsausbildung</a:t>
            </a:r>
            <a:r>
              <a:rPr lang="de-DE" dirty="0"/>
              <a:t> </a:t>
            </a:r>
          </a:p>
          <a:p>
            <a:r>
              <a:rPr lang="de-DE" dirty="0"/>
              <a:t>- Elektrotechnik </a:t>
            </a:r>
          </a:p>
          <a:p>
            <a:r>
              <a:rPr lang="de-DE" dirty="0"/>
              <a:t>- Informationstechnik (Form A)</a:t>
            </a:r>
          </a:p>
          <a:p>
            <a:endParaRPr lang="de-DE" dirty="0"/>
          </a:p>
          <a:p>
            <a:endParaRPr lang="de-DE" b="1" dirty="0"/>
          </a:p>
          <a:p>
            <a:r>
              <a:rPr lang="de-DE" b="1" dirty="0"/>
              <a:t>Friedrich-Ebert-Schule </a:t>
            </a:r>
            <a:endParaRPr lang="de-DE" dirty="0"/>
          </a:p>
          <a:p>
            <a:r>
              <a:rPr lang="de-DE" dirty="0"/>
              <a:t>Balthasar-Neumann-Straße 1 </a:t>
            </a:r>
          </a:p>
          <a:p>
            <a:r>
              <a:rPr lang="de-DE" dirty="0"/>
              <a:t>65189 Wiesbaden 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Herr Scholz </a:t>
            </a:r>
          </a:p>
          <a:p>
            <a:r>
              <a:rPr lang="de-DE" dirty="0"/>
              <a:t>0611 / 315219 </a:t>
            </a:r>
          </a:p>
          <a:p>
            <a:r>
              <a:rPr lang="de-DE" u="sng" dirty="0">
                <a:hlinkClick r:id="rId2"/>
              </a:rPr>
              <a:t>tscholz@fes-wiesbaden.de</a:t>
            </a:r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ACAA652-4419-47B3-984B-E6CF8227AE8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1" t="23516" r="7705" b="22811"/>
          <a:stretch/>
        </p:blipFill>
        <p:spPr bwMode="auto">
          <a:xfrm>
            <a:off x="5148064" y="1769343"/>
            <a:ext cx="2294255" cy="156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19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331640" y="93980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AF75492-34F1-4A23-A642-B53B7C44A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28A2707-C400-4F13-873A-ED6CBF5A500A}"/>
              </a:ext>
            </a:extLst>
          </p:cNvPr>
          <p:cNvSpPr txBox="1"/>
          <p:nvPr/>
        </p:nvSpPr>
        <p:spPr>
          <a:xfrm>
            <a:off x="1331640" y="939800"/>
            <a:ext cx="61926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Schulen im Schulamtsbezirk</a:t>
            </a:r>
          </a:p>
          <a:p>
            <a:pPr algn="ctr"/>
            <a:r>
              <a:rPr lang="de-DE" b="1" dirty="0"/>
              <a:t>Wo wird welcher Schwerpunkt angeboten?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- Wirtschaft und Verwaltung </a:t>
            </a:r>
          </a:p>
          <a:p>
            <a:r>
              <a:rPr lang="de-DE" dirty="0"/>
              <a:t>- Agrarwirtschaft (Form B)</a:t>
            </a:r>
          </a:p>
          <a:p>
            <a:r>
              <a:rPr lang="de-DE" dirty="0"/>
              <a:t>mit abgeschlossener Berufsausbildung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Berufliche Schule Rheingau </a:t>
            </a:r>
            <a:endParaRPr lang="de-DE" dirty="0"/>
          </a:p>
          <a:p>
            <a:r>
              <a:rPr lang="de-DE" dirty="0" err="1"/>
              <a:t>Winkeler</a:t>
            </a:r>
            <a:r>
              <a:rPr lang="de-DE" dirty="0"/>
              <a:t> Straße 99 -101 </a:t>
            </a:r>
          </a:p>
          <a:p>
            <a:r>
              <a:rPr lang="de-DE" dirty="0"/>
              <a:t>65366 </a:t>
            </a:r>
            <a:r>
              <a:rPr lang="de-DE" dirty="0" err="1"/>
              <a:t>Geisenheim</a:t>
            </a:r>
            <a:r>
              <a:rPr lang="de-DE" dirty="0"/>
              <a:t> 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Herr </a:t>
            </a:r>
            <a:r>
              <a:rPr lang="de-DE" dirty="0" err="1"/>
              <a:t>Kleudgen</a:t>
            </a:r>
            <a:endParaRPr lang="de-DE" dirty="0"/>
          </a:p>
          <a:p>
            <a:r>
              <a:rPr lang="de-DE" dirty="0"/>
              <a:t>06722 / 497780 </a:t>
            </a:r>
          </a:p>
          <a:p>
            <a:r>
              <a:rPr lang="de-DE" u="sng" dirty="0">
                <a:hlinkClick r:id="rId3"/>
              </a:rPr>
              <a:t>w.kleudgen@bsr-geisenheim.de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E485ACD-8EB4-4199-AB4B-3074F76AC75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5" t="30576" r="16237" b="39639"/>
          <a:stretch/>
        </p:blipFill>
        <p:spPr bwMode="auto">
          <a:xfrm>
            <a:off x="5724128" y="1897617"/>
            <a:ext cx="2281555" cy="1627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41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331640" y="93980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AF75492-34F1-4A23-A642-B53B7C44A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28A2707-C400-4F13-873A-ED6CBF5A500A}"/>
              </a:ext>
            </a:extLst>
          </p:cNvPr>
          <p:cNvSpPr txBox="1"/>
          <p:nvPr/>
        </p:nvSpPr>
        <p:spPr>
          <a:xfrm>
            <a:off x="1331640" y="939800"/>
            <a:ext cx="61926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Schulen im Schulamtsbezirk</a:t>
            </a:r>
          </a:p>
          <a:p>
            <a:pPr algn="ctr"/>
            <a:r>
              <a:rPr lang="de-DE" b="1" dirty="0"/>
              <a:t>Wo wird welcher Schwerpunkt angeboten?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- Gesundheit </a:t>
            </a:r>
          </a:p>
          <a:p>
            <a:r>
              <a:rPr lang="de-DE" dirty="0"/>
              <a:t>- Ernährung und Hauswirtschaft (Form B) </a:t>
            </a:r>
          </a:p>
          <a:p>
            <a:r>
              <a:rPr lang="de-DE" sz="1600" dirty="0"/>
              <a:t>mit abgeschlossener Berufsausbildung</a:t>
            </a:r>
          </a:p>
          <a:p>
            <a:endParaRPr lang="de-DE" dirty="0"/>
          </a:p>
          <a:p>
            <a:endParaRPr lang="de-DE" b="1" dirty="0"/>
          </a:p>
          <a:p>
            <a:r>
              <a:rPr lang="de-DE" b="1" dirty="0"/>
              <a:t>Louise-Schroeder-Schule </a:t>
            </a:r>
            <a:endParaRPr lang="de-DE" dirty="0"/>
          </a:p>
          <a:p>
            <a:r>
              <a:rPr lang="de-DE" dirty="0"/>
              <a:t>Brunhildenstraße 55 </a:t>
            </a:r>
          </a:p>
          <a:p>
            <a:r>
              <a:rPr lang="de-DE" dirty="0"/>
              <a:t>65189 Wiesbaden 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Frau Baumhauer </a:t>
            </a:r>
          </a:p>
          <a:p>
            <a:r>
              <a:rPr lang="de-DE" dirty="0"/>
              <a:t>0611 / 315207 </a:t>
            </a:r>
          </a:p>
          <a:p>
            <a:r>
              <a:rPr lang="de-DE" u="sng" dirty="0">
                <a:hlinkClick r:id="rId2"/>
              </a:rPr>
              <a:t>christina.baumhauer@wiesbaden.de</a:t>
            </a:r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F9E464-7205-493B-9F94-AD3F978276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29395" r="47422" b="15931"/>
          <a:stretch/>
        </p:blipFill>
        <p:spPr bwMode="auto">
          <a:xfrm>
            <a:off x="5822900" y="1834941"/>
            <a:ext cx="2349500" cy="1644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225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331640" y="93980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AF75492-34F1-4A23-A642-B53B7C44A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28A2707-C400-4F13-873A-ED6CBF5A500A}"/>
              </a:ext>
            </a:extLst>
          </p:cNvPr>
          <p:cNvSpPr txBox="1"/>
          <p:nvPr/>
        </p:nvSpPr>
        <p:spPr>
          <a:xfrm>
            <a:off x="1331640" y="939800"/>
            <a:ext cx="619268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Schulen im Schulamtsbezirk</a:t>
            </a:r>
          </a:p>
          <a:p>
            <a:pPr algn="ctr"/>
            <a:r>
              <a:rPr lang="de-DE" b="1" dirty="0"/>
              <a:t>Wo wird welcher Schwerpunkt angeboten?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- Bautechnik </a:t>
            </a:r>
          </a:p>
          <a:p>
            <a:r>
              <a:rPr lang="de-DE" dirty="0"/>
              <a:t>- Medienproduktionstechnik </a:t>
            </a:r>
            <a:r>
              <a:rPr lang="de-DE" sz="1400" i="1" dirty="0"/>
              <a:t>(beantragt)</a:t>
            </a:r>
          </a:p>
          <a:p>
            <a:r>
              <a:rPr lang="de-DE" dirty="0"/>
              <a:t>- Gestaltung </a:t>
            </a:r>
          </a:p>
          <a:p>
            <a:r>
              <a:rPr lang="de-DE" sz="1400" i="1" dirty="0"/>
              <a:t>mit fachspezifischem Eignungstest,</a:t>
            </a:r>
            <a:r>
              <a:rPr lang="de-DE" sz="1600" i="1" dirty="0"/>
              <a:t> </a:t>
            </a:r>
          </a:p>
          <a:p>
            <a:r>
              <a:rPr lang="de-DE" sz="1600" i="1" dirty="0"/>
              <a:t>Mi, 22. April 2026! </a:t>
            </a:r>
          </a:p>
          <a:p>
            <a:endParaRPr lang="de-DE" sz="1600" i="1" dirty="0"/>
          </a:p>
          <a:p>
            <a:r>
              <a:rPr lang="de-DE" sz="1600" dirty="0"/>
              <a:t>Tag der offenen Tür:  Mi, 19. November 2026</a:t>
            </a:r>
          </a:p>
          <a:p>
            <a:endParaRPr lang="de-DE" b="1" dirty="0"/>
          </a:p>
          <a:p>
            <a:r>
              <a:rPr lang="de-DE" b="1" dirty="0" err="1"/>
              <a:t>Kerschensteinerschule</a:t>
            </a:r>
            <a:r>
              <a:rPr lang="de-DE" b="1" dirty="0"/>
              <a:t> </a:t>
            </a:r>
            <a:endParaRPr lang="de-DE" dirty="0"/>
          </a:p>
          <a:p>
            <a:r>
              <a:rPr lang="de-DE" dirty="0"/>
              <a:t>Welfenstraße 10 </a:t>
            </a:r>
          </a:p>
          <a:p>
            <a:r>
              <a:rPr lang="de-DE" dirty="0"/>
              <a:t>65189 Wiesbaden 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Frau Hört </a:t>
            </a:r>
          </a:p>
          <a:p>
            <a:r>
              <a:rPr lang="de-DE" dirty="0"/>
              <a:t>0611 / 315176 </a:t>
            </a:r>
          </a:p>
          <a:p>
            <a:r>
              <a:rPr lang="de-DE" u="sng" dirty="0">
                <a:hlinkClick r:id="rId2"/>
              </a:rPr>
              <a:t>jutta.hoert@schule.hessen.de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7F8E73-6627-4FF1-9324-9E4C025CDAF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3" t="23925" r="56484" b="53230"/>
          <a:stretch/>
        </p:blipFill>
        <p:spPr bwMode="auto">
          <a:xfrm>
            <a:off x="5796136" y="1628800"/>
            <a:ext cx="2468245" cy="1583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157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331640" y="93980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AF75492-34F1-4A23-A642-B53B7C44A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28A2707-C400-4F13-873A-ED6CBF5A500A}"/>
              </a:ext>
            </a:extLst>
          </p:cNvPr>
          <p:cNvSpPr txBox="1"/>
          <p:nvPr/>
        </p:nvSpPr>
        <p:spPr>
          <a:xfrm>
            <a:off x="827584" y="939800"/>
            <a:ext cx="6696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Schulen im Schulamtsbezirk</a:t>
            </a:r>
          </a:p>
          <a:p>
            <a:pPr algn="ctr"/>
            <a:r>
              <a:rPr lang="de-DE" b="1" dirty="0"/>
              <a:t>Wo wird welcher Schwerpunkt angeboten?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- Wirtschaft und Verwaltung</a:t>
            </a:r>
          </a:p>
          <a:p>
            <a:r>
              <a:rPr lang="de-DE" dirty="0"/>
              <a:t>- Wirtschaft und Verwaltung bilingual </a:t>
            </a:r>
          </a:p>
          <a:p>
            <a:endParaRPr lang="de-DE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r>
              <a:rPr lang="de-DE" sz="1800" dirty="0"/>
              <a:t>Infoabend:  Donnerstag, 05. Februar 2026</a:t>
            </a:r>
          </a:p>
          <a:p>
            <a:endParaRPr lang="de-DE" b="1" dirty="0"/>
          </a:p>
          <a:p>
            <a:r>
              <a:rPr lang="de-DE" b="1" dirty="0"/>
              <a:t>Schulze – Delitzsch – Schule</a:t>
            </a:r>
            <a:endParaRPr lang="de-DE" dirty="0"/>
          </a:p>
          <a:p>
            <a:r>
              <a:rPr lang="de-DE" dirty="0"/>
              <a:t>Welfenstraße 13</a:t>
            </a:r>
          </a:p>
          <a:p>
            <a:r>
              <a:rPr lang="de-DE" dirty="0"/>
              <a:t>65189 Wiesbaden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Frau Jung</a:t>
            </a:r>
          </a:p>
          <a:p>
            <a:r>
              <a:rPr lang="de-DE" dirty="0"/>
              <a:t>0611 / 315018</a:t>
            </a:r>
          </a:p>
          <a:p>
            <a:r>
              <a:rPr lang="de-DE" u="sng" dirty="0">
                <a:hlinkClick r:id="rId2"/>
              </a:rPr>
              <a:t>jung@sds-wiesbaden.de</a:t>
            </a:r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6AABD3-D89B-4372-AAEF-E6E267CB843F}"/>
              </a:ext>
            </a:extLst>
          </p:cNvPr>
          <p:cNvPicPr/>
          <p:nvPr/>
        </p:nvPicPr>
        <p:blipFill rotWithShape="1">
          <a:blip r:embed="rId3"/>
          <a:srcRect l="3383" t="33836" r="65741" b="27229"/>
          <a:stretch/>
        </p:blipFill>
        <p:spPr bwMode="auto">
          <a:xfrm>
            <a:off x="5364088" y="1822724"/>
            <a:ext cx="3528392" cy="3982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594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E7B6C8-5288-D1ED-7D9D-BC3B1F316FB1}"/>
              </a:ext>
            </a:extLst>
          </p:cNvPr>
          <p:cNvSpPr/>
          <p:nvPr/>
        </p:nvSpPr>
        <p:spPr>
          <a:xfrm>
            <a:off x="539553" y="620689"/>
            <a:ext cx="518457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Info-Abend</a:t>
            </a:r>
          </a:p>
          <a:p>
            <a:pPr algn="ctr"/>
            <a:r>
              <a:rPr lang="de-DE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05.02.26</a:t>
            </a:r>
          </a:p>
          <a:p>
            <a:pPr algn="ctr"/>
            <a:r>
              <a:rPr lang="de-DE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17:30 Uhr</a:t>
            </a:r>
          </a:p>
          <a:p>
            <a:pPr algn="ctr"/>
            <a:r>
              <a:rPr lang="de-DE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Neubau Schulze-Delitzsch-Schule</a:t>
            </a:r>
          </a:p>
          <a:p>
            <a:pPr algn="ctr"/>
            <a:r>
              <a:rPr lang="de-DE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Eingang Wettiner Straße</a:t>
            </a:r>
            <a:endParaRPr lang="de-DE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Grafik 3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0547B291-5C17-8124-7F09-8B94AA16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42340"/>
            <a:ext cx="43053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4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835696" y="1628800"/>
            <a:ext cx="6192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Vielen Dank!</a:t>
            </a:r>
          </a:p>
          <a:p>
            <a:endParaRPr lang="de-DE" sz="2800" b="1" dirty="0"/>
          </a:p>
          <a:p>
            <a:r>
              <a:rPr lang="de-DE" sz="2800" b="1" dirty="0"/>
              <a:t>Haben Sie noch Fragen?</a:t>
            </a:r>
          </a:p>
          <a:p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01DFA84-86C2-4035-9279-99921A96F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45024"/>
            <a:ext cx="1910871" cy="191087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68C0E77-4901-42B6-8FFC-89F188F47B59}"/>
              </a:ext>
            </a:extLst>
          </p:cNvPr>
          <p:cNvSpPr txBox="1"/>
          <p:nvPr/>
        </p:nvSpPr>
        <p:spPr>
          <a:xfrm>
            <a:off x="4149306" y="441579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QR-Code zur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5108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331640" y="939800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Wege zur allgemeinen Fachhochschulreife - Studierfähigkeit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294828D-B873-41C3-88DA-A418A4B18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618479"/>
            <a:ext cx="7416824" cy="562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0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11">
            <a:extLst>
              <a:ext uri="{FF2B5EF4-FFF2-40B4-BE49-F238E27FC236}">
                <a16:creationId xmlns:a16="http://schemas.microsoft.com/office/drawing/2014/main" id="{B0BB4EC7-F2C2-46CA-BB82-E36D0BD6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92150"/>
            <a:ext cx="390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5C52148-0369-4F0D-8725-7ACD70F5D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10" y="627945"/>
            <a:ext cx="6769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800" dirty="0"/>
              <a:t>Fachoberschule an den Beruflichen Schulen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4297A4E-842D-4742-9FBB-EA73C1FB4C13}"/>
              </a:ext>
            </a:extLst>
          </p:cNvPr>
          <p:cNvSpPr txBox="1"/>
          <p:nvPr/>
        </p:nvSpPr>
        <p:spPr>
          <a:xfrm>
            <a:off x="1691680" y="1556792"/>
            <a:ext cx="540060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Mittlerer Bildungsabschuss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19EB11-2BD6-47E6-ACF4-C3B2BE32F536}"/>
              </a:ext>
            </a:extLst>
          </p:cNvPr>
          <p:cNvSpPr txBox="1"/>
          <p:nvPr/>
        </p:nvSpPr>
        <p:spPr>
          <a:xfrm>
            <a:off x="1704886" y="2852936"/>
            <a:ext cx="2070724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Gymnasiale Oberstufe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88663E4-E70A-4467-9DB3-8D961C14D58C}"/>
              </a:ext>
            </a:extLst>
          </p:cNvPr>
          <p:cNvSpPr txBox="1"/>
          <p:nvPr/>
        </p:nvSpPr>
        <p:spPr>
          <a:xfrm>
            <a:off x="1623196" y="4791685"/>
            <a:ext cx="1392102" cy="925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DE" dirty="0"/>
              <a:t>Allg. Hoch-schulreife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FCFB2E7-F4CC-4796-A5C5-19E5D3EBB338}"/>
              </a:ext>
            </a:extLst>
          </p:cNvPr>
          <p:cNvSpPr txBox="1"/>
          <p:nvPr/>
        </p:nvSpPr>
        <p:spPr>
          <a:xfrm>
            <a:off x="5101244" y="4685522"/>
            <a:ext cx="21065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Berufs-</a:t>
            </a:r>
            <a:br>
              <a:rPr lang="de-DE" dirty="0"/>
            </a:br>
            <a:r>
              <a:rPr lang="de-DE" dirty="0" err="1"/>
              <a:t>ausbildung</a:t>
            </a:r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F2DD2FA-2FC7-4B88-85A5-B86F54D71B07}"/>
              </a:ext>
            </a:extLst>
          </p:cNvPr>
          <p:cNvSpPr txBox="1"/>
          <p:nvPr/>
        </p:nvSpPr>
        <p:spPr>
          <a:xfrm>
            <a:off x="4985779" y="2934204"/>
            <a:ext cx="207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Fachoberschule A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ED0D631-656B-483C-A85B-21D4AAA168D6}"/>
              </a:ext>
            </a:extLst>
          </p:cNvPr>
          <p:cNvSpPr/>
          <p:nvPr/>
        </p:nvSpPr>
        <p:spPr>
          <a:xfrm>
            <a:off x="4716016" y="2563717"/>
            <a:ext cx="2723098" cy="115331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34C5501-4C59-43C3-804D-BF88D7EF8FA0}"/>
              </a:ext>
            </a:extLst>
          </p:cNvPr>
          <p:cNvSpPr txBox="1"/>
          <p:nvPr/>
        </p:nvSpPr>
        <p:spPr>
          <a:xfrm rot="5400000">
            <a:off x="6900709" y="3687914"/>
            <a:ext cx="26177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Praxis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1C90C32-BC2F-40F7-9E3E-02FCAA265B0F}"/>
              </a:ext>
            </a:extLst>
          </p:cNvPr>
          <p:cNvSpPr txBox="1"/>
          <p:nvPr/>
        </p:nvSpPr>
        <p:spPr>
          <a:xfrm rot="16200000">
            <a:off x="-217095" y="3667489"/>
            <a:ext cx="2617726" cy="369332"/>
          </a:xfrm>
          <a:prstGeom prst="rect">
            <a:avLst/>
          </a:prstGeom>
          <a:solidFill>
            <a:srgbClr val="57C99B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Theorie 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F7233D3C-D701-446B-92BA-5F82BB014E17}"/>
              </a:ext>
            </a:extLst>
          </p:cNvPr>
          <p:cNvSpPr/>
          <p:nvPr/>
        </p:nvSpPr>
        <p:spPr>
          <a:xfrm rot="5400000">
            <a:off x="5725597" y="2093986"/>
            <a:ext cx="591092" cy="36357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33B3C19C-BFE7-4B04-9F82-ED8C894C75C8}"/>
              </a:ext>
            </a:extLst>
          </p:cNvPr>
          <p:cNvSpPr/>
          <p:nvPr/>
        </p:nvSpPr>
        <p:spPr>
          <a:xfrm rot="5400000">
            <a:off x="5627720" y="3933912"/>
            <a:ext cx="786844" cy="36357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9433B61D-31B9-4777-A8E2-A92D524B4095}"/>
              </a:ext>
            </a:extLst>
          </p:cNvPr>
          <p:cNvSpPr/>
          <p:nvPr/>
        </p:nvSpPr>
        <p:spPr>
          <a:xfrm rot="5400000">
            <a:off x="2046855" y="3934168"/>
            <a:ext cx="1069410" cy="363572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224FF054-8007-482B-88C4-BA20C8D296FD}"/>
              </a:ext>
            </a:extLst>
          </p:cNvPr>
          <p:cNvSpPr/>
          <p:nvPr/>
        </p:nvSpPr>
        <p:spPr>
          <a:xfrm rot="5400000">
            <a:off x="2202302" y="2198791"/>
            <a:ext cx="800702" cy="363572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A044C72F-EFDB-45C6-AB8E-AF4908476634}"/>
              </a:ext>
            </a:extLst>
          </p:cNvPr>
          <p:cNvSpPr/>
          <p:nvPr/>
        </p:nvSpPr>
        <p:spPr>
          <a:xfrm rot="2401127">
            <a:off x="3358637" y="4001948"/>
            <a:ext cx="1895513" cy="36357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08D87B7E-55B6-4317-BBA7-6F893402DEF0}"/>
              </a:ext>
            </a:extLst>
          </p:cNvPr>
          <p:cNvSpPr/>
          <p:nvPr/>
        </p:nvSpPr>
        <p:spPr>
          <a:xfrm rot="8515647">
            <a:off x="3483559" y="3902908"/>
            <a:ext cx="1754934" cy="363572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B7BC482-ECD0-4373-ABC4-69FFCC43CC76}"/>
              </a:ext>
            </a:extLst>
          </p:cNvPr>
          <p:cNvSpPr/>
          <p:nvPr/>
        </p:nvSpPr>
        <p:spPr>
          <a:xfrm>
            <a:off x="4985779" y="4553803"/>
            <a:ext cx="2353935" cy="88117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5AB8B1A-6023-4DDD-B1B5-AE44A6FE2D3B}"/>
              </a:ext>
            </a:extLst>
          </p:cNvPr>
          <p:cNvSpPr txBox="1"/>
          <p:nvPr/>
        </p:nvSpPr>
        <p:spPr>
          <a:xfrm>
            <a:off x="3050667" y="4791686"/>
            <a:ext cx="1392102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Allg. Fach-hochschul-reife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FCF0394-7A6E-4ADD-83DE-1F2BA8AB28D8}"/>
              </a:ext>
            </a:extLst>
          </p:cNvPr>
          <p:cNvSpPr/>
          <p:nvPr/>
        </p:nvSpPr>
        <p:spPr>
          <a:xfrm>
            <a:off x="1623196" y="5715016"/>
            <a:ext cx="2819573" cy="509798"/>
          </a:xfrm>
          <a:prstGeom prst="rect">
            <a:avLst/>
          </a:prstGeom>
          <a:gradFill>
            <a:gsLst>
              <a:gs pos="38000">
                <a:schemeClr val="bg1"/>
              </a:gs>
              <a:gs pos="98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Studium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C4ED52-DE5D-26C4-EAF8-E88D3E41A316}"/>
              </a:ext>
            </a:extLst>
          </p:cNvPr>
          <p:cNvSpPr txBox="1"/>
          <p:nvPr/>
        </p:nvSpPr>
        <p:spPr>
          <a:xfrm>
            <a:off x="1715425" y="2862910"/>
            <a:ext cx="2070724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Gymnasiale Oberstufe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331640" y="939800"/>
            <a:ext cx="61926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Ihr Weg zur Fachhochschulreife</a:t>
            </a:r>
          </a:p>
          <a:p>
            <a:endParaRPr lang="de-DE" dirty="0"/>
          </a:p>
          <a:p>
            <a:r>
              <a:rPr lang="de-DE" dirty="0"/>
              <a:t>Die Fachoberschule FOS führt zur bundesweit anerkannten allgemeinen Fachhochschulreife FHR. </a:t>
            </a:r>
          </a:p>
          <a:p>
            <a:r>
              <a:rPr lang="de-DE" dirty="0"/>
              <a:t> </a:t>
            </a:r>
          </a:p>
          <a:p>
            <a:r>
              <a:rPr lang="de-DE" u="sng" dirty="0"/>
              <a:t>Allgemeine Fachhochschulreife FHR</a:t>
            </a:r>
            <a:br>
              <a:rPr lang="de-DE" dirty="0"/>
            </a:br>
            <a:r>
              <a:rPr lang="de-DE" dirty="0"/>
              <a:t>berechtigt zum: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Studium an </a:t>
            </a:r>
            <a:r>
              <a:rPr lang="de-DE" b="1" dirty="0"/>
              <a:t>Fachhochschulen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Studium in einem gestuften Studiengang an </a:t>
            </a:r>
            <a:br>
              <a:rPr lang="de-DE" dirty="0"/>
            </a:br>
            <a:r>
              <a:rPr lang="de-DE" dirty="0"/>
              <a:t>hessischen </a:t>
            </a:r>
            <a:r>
              <a:rPr lang="de-DE" b="1" dirty="0"/>
              <a:t>Universitäten</a:t>
            </a:r>
            <a:r>
              <a:rPr lang="de-DE" dirty="0"/>
              <a:t> </a:t>
            </a:r>
            <a:r>
              <a:rPr lang="de-DE" i="1" dirty="0"/>
              <a:t>(Bachelor)</a:t>
            </a:r>
          </a:p>
          <a:p>
            <a:pPr lvl="0"/>
            <a:endParaRPr lang="de-DE" dirty="0"/>
          </a:p>
          <a:p>
            <a:r>
              <a:rPr lang="de-DE" dirty="0"/>
              <a:t>Weitere Möglichkeiten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Betriebliche Ausbildung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Duales Studium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64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331640" y="980728"/>
            <a:ext cx="619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Unterrichtsverteilung</a:t>
            </a:r>
          </a:p>
          <a:p>
            <a:endParaRPr lang="de-DE" dirty="0"/>
          </a:p>
          <a:p>
            <a:r>
              <a:rPr lang="de-DE" b="1" u="sng" dirty="0"/>
              <a:t>Klasse 11</a:t>
            </a:r>
          </a:p>
          <a:p>
            <a:r>
              <a:rPr lang="de-DE" b="1" dirty="0"/>
              <a:t>zwei</a:t>
            </a:r>
            <a:r>
              <a:rPr lang="de-DE" dirty="0"/>
              <a:t> Unterrichtstage</a:t>
            </a:r>
          </a:p>
          <a:p>
            <a:r>
              <a:rPr lang="de-DE" b="1" dirty="0"/>
              <a:t>drei</a:t>
            </a:r>
            <a:r>
              <a:rPr lang="de-DE" dirty="0"/>
              <a:t> Tage gelenktes (von der Schule betreutes) Praktikum.</a:t>
            </a:r>
          </a:p>
          <a:p>
            <a:endParaRPr lang="de-DE" dirty="0"/>
          </a:p>
          <a:p>
            <a:pPr algn="just"/>
            <a:r>
              <a:rPr lang="de-DE" dirty="0"/>
              <a:t>Praktikum beginnt am </a:t>
            </a:r>
            <a:r>
              <a:rPr lang="de-DE" b="1" dirty="0"/>
              <a:t>01.08. des Schuljahres</a:t>
            </a:r>
            <a:r>
              <a:rPr lang="de-DE" dirty="0"/>
              <a:t> und endet am Freitag der </a:t>
            </a:r>
            <a:r>
              <a:rPr lang="de-DE" b="1" dirty="0"/>
              <a:t>vorletzten</a:t>
            </a:r>
            <a:r>
              <a:rPr lang="de-DE" dirty="0"/>
              <a:t> Schulwoche vor den Sommerferien. Der Urlaubsanspruch während des Praktikums richtet sich nach den für den jeweiligen Betrieb gültigen Bestimmungen und ist in den Schulferien zu nehmen. </a:t>
            </a:r>
          </a:p>
          <a:p>
            <a:endParaRPr lang="de-DE" dirty="0"/>
          </a:p>
          <a:p>
            <a:r>
              <a:rPr lang="de-DE" b="1" u="sng" dirty="0"/>
              <a:t>Klasse 12 </a:t>
            </a:r>
          </a:p>
          <a:p>
            <a:r>
              <a:rPr lang="de-DE" dirty="0"/>
              <a:t>Unterricht in Vollzeitform (zentralen Abschlussprüfung)</a:t>
            </a:r>
          </a:p>
          <a:p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0911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331640" y="939800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Praktikum – für die Klasse 11 – Form A</a:t>
            </a:r>
          </a:p>
          <a:p>
            <a:endParaRPr lang="de-DE" dirty="0"/>
          </a:p>
          <a:p>
            <a:r>
              <a:rPr lang="de-DE" dirty="0"/>
              <a:t>Industrie-, Handwerks- oder Dienstleistungsbetrieben als auch in öffentlichen Verwaltungen, in sozialen oder gemeinnützigen Einrichtungen. </a:t>
            </a:r>
          </a:p>
          <a:p>
            <a:endParaRPr lang="de-DE" dirty="0"/>
          </a:p>
          <a:p>
            <a:r>
              <a:rPr lang="de-DE" dirty="0"/>
              <a:t>Als geeignet gelten Praktikumsbetriebe </a:t>
            </a:r>
            <a:r>
              <a:rPr lang="de-DE" b="1" dirty="0"/>
              <a:t>mit Ausbildungsberechtigung</a:t>
            </a:r>
            <a:r>
              <a:rPr lang="de-DE" dirty="0"/>
              <a:t>. 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Das Praktikum soll folgendes bieten: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Einblicke</a:t>
            </a:r>
            <a:r>
              <a:rPr lang="de-DE" dirty="0"/>
              <a:t> in unterschiedliche Bereiche und Hauptfunktionen, 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Überblicke</a:t>
            </a:r>
            <a:r>
              <a:rPr lang="de-DE" dirty="0"/>
              <a:t> über fachrichtungs- oder schwerpunktspezifische Zusammenhänge, 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Mitarbeit</a:t>
            </a:r>
            <a:r>
              <a:rPr lang="de-DE" dirty="0"/>
              <a:t> in jeweils typischen Arbeitsabläufen sowie das 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Kennenlernen und Erproben </a:t>
            </a:r>
            <a:r>
              <a:rPr lang="de-DE" dirty="0"/>
              <a:t>vielfältiger Arbeitsmethoden </a:t>
            </a:r>
          </a:p>
          <a:p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1476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598CF5A-521D-43CA-8335-842224654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347867"/>
              </p:ext>
            </p:extLst>
          </p:nvPr>
        </p:nvGraphicFramePr>
        <p:xfrm>
          <a:off x="1922371" y="849771"/>
          <a:ext cx="5961998" cy="208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544">
                  <a:extLst>
                    <a:ext uri="{9D8B030D-6E8A-4147-A177-3AD203B41FA5}">
                      <a16:colId xmlns:a16="http://schemas.microsoft.com/office/drawing/2014/main" val="958834952"/>
                    </a:ext>
                  </a:extLst>
                </a:gridCol>
                <a:gridCol w="709677">
                  <a:extLst>
                    <a:ext uri="{9D8B030D-6E8A-4147-A177-3AD203B41FA5}">
                      <a16:colId xmlns:a16="http://schemas.microsoft.com/office/drawing/2014/main" val="3257913985"/>
                    </a:ext>
                  </a:extLst>
                </a:gridCol>
                <a:gridCol w="991408">
                  <a:extLst>
                    <a:ext uri="{9D8B030D-6E8A-4147-A177-3AD203B41FA5}">
                      <a16:colId xmlns:a16="http://schemas.microsoft.com/office/drawing/2014/main" val="1334360139"/>
                    </a:ext>
                  </a:extLst>
                </a:gridCol>
                <a:gridCol w="1030636">
                  <a:extLst>
                    <a:ext uri="{9D8B030D-6E8A-4147-A177-3AD203B41FA5}">
                      <a16:colId xmlns:a16="http://schemas.microsoft.com/office/drawing/2014/main" val="3807251772"/>
                    </a:ext>
                  </a:extLst>
                </a:gridCol>
                <a:gridCol w="773155">
                  <a:extLst>
                    <a:ext uri="{9D8B030D-6E8A-4147-A177-3AD203B41FA5}">
                      <a16:colId xmlns:a16="http://schemas.microsoft.com/office/drawing/2014/main" val="2977194581"/>
                    </a:ext>
                  </a:extLst>
                </a:gridCol>
                <a:gridCol w="894407">
                  <a:extLst>
                    <a:ext uri="{9D8B030D-6E8A-4147-A177-3AD203B41FA5}">
                      <a16:colId xmlns:a16="http://schemas.microsoft.com/office/drawing/2014/main" val="3079880228"/>
                    </a:ext>
                  </a:extLst>
                </a:gridCol>
                <a:gridCol w="860171">
                  <a:extLst>
                    <a:ext uri="{9D8B030D-6E8A-4147-A177-3AD203B41FA5}">
                      <a16:colId xmlns:a16="http://schemas.microsoft.com/office/drawing/2014/main" val="14116511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Stunden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Zeit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Montag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Dienstag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Mittwoch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Donnerstag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Freitag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6436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 / 2.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8:00 – 9:30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Deutsch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Mathe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5810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Pause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710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 / 4.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9:45 – 11:15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Englisch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Politik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197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Pause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387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5. / 6.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11:30 – 13:00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Schwerpunkt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Praktikum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Schwerpunkt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50" dirty="0">
                          <a:effectLst/>
                        </a:rPr>
                        <a:t>Praktikum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50" dirty="0">
                          <a:effectLst/>
                        </a:rPr>
                        <a:t>Praktikum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50" dirty="0">
                          <a:effectLst/>
                        </a:rPr>
                        <a:t>Praktikum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519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Pause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60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7. / 8.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13:30 – 15:00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Schwerpunkt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Schwerpunkt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5840324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0FFC5E0-28E1-4AD0-94C4-8F3DA6977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52746"/>
              </p:ext>
            </p:extLst>
          </p:nvPr>
        </p:nvGraphicFramePr>
        <p:xfrm>
          <a:off x="1918017" y="3434644"/>
          <a:ext cx="5966352" cy="208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057">
                  <a:extLst>
                    <a:ext uri="{9D8B030D-6E8A-4147-A177-3AD203B41FA5}">
                      <a16:colId xmlns:a16="http://schemas.microsoft.com/office/drawing/2014/main" val="1917166435"/>
                    </a:ext>
                  </a:extLst>
                </a:gridCol>
                <a:gridCol w="710195">
                  <a:extLst>
                    <a:ext uri="{9D8B030D-6E8A-4147-A177-3AD203B41FA5}">
                      <a16:colId xmlns:a16="http://schemas.microsoft.com/office/drawing/2014/main" val="322378951"/>
                    </a:ext>
                  </a:extLst>
                </a:gridCol>
                <a:gridCol w="992132">
                  <a:extLst>
                    <a:ext uri="{9D8B030D-6E8A-4147-A177-3AD203B41FA5}">
                      <a16:colId xmlns:a16="http://schemas.microsoft.com/office/drawing/2014/main" val="3944204218"/>
                    </a:ext>
                  </a:extLst>
                </a:gridCol>
                <a:gridCol w="1031389">
                  <a:extLst>
                    <a:ext uri="{9D8B030D-6E8A-4147-A177-3AD203B41FA5}">
                      <a16:colId xmlns:a16="http://schemas.microsoft.com/office/drawing/2014/main" val="2388446592"/>
                    </a:ext>
                  </a:extLst>
                </a:gridCol>
                <a:gridCol w="945402">
                  <a:extLst>
                    <a:ext uri="{9D8B030D-6E8A-4147-A177-3AD203B41FA5}">
                      <a16:colId xmlns:a16="http://schemas.microsoft.com/office/drawing/2014/main" val="256083422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2600966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560273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Stunden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Zeit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Montag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Dienstag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Mittwoch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Donnerstag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Freitag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099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 / 2.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8:00 – 9:30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Schwerpunkt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Mathe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        ---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Mathe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Politik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524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Pause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771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 / 4.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9:45 – 11:15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Schwerpunkt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Deutsch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Schwerpunkt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Englisch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Chemie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Biologie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238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Pause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0168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5. / 6.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11:30 – 13:00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Schwerpunkt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Schwerpunkt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Englisch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Sport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Deutsch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393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Pause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580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7. / 8.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13:30 – 15:00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 ---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Wahlpflicht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Religion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Ethik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    ---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865773"/>
                  </a:ext>
                </a:extLst>
              </a:tr>
            </a:tbl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4F6EAA0B-845B-41EE-8B78-8AD30F302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3" y="598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Klasse 11 FOS 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41F95EB-4AB8-4AC2-9DA8-3AAEAC7B1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303" y="31878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Klasse 12 FOS 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07A88E8-7DDB-4968-B292-0640FD6B0305}"/>
              </a:ext>
            </a:extLst>
          </p:cNvPr>
          <p:cNvCxnSpPr>
            <a:cxnSpLocks/>
          </p:cNvCxnSpPr>
          <p:nvPr/>
        </p:nvCxnSpPr>
        <p:spPr>
          <a:xfrm>
            <a:off x="5652120" y="1055988"/>
            <a:ext cx="0" cy="1159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A4C34668-FFEB-4CD1-B3A9-A90A45CB83C1}"/>
              </a:ext>
            </a:extLst>
          </p:cNvPr>
          <p:cNvCxnSpPr>
            <a:cxnSpLocks/>
          </p:cNvCxnSpPr>
          <p:nvPr/>
        </p:nvCxnSpPr>
        <p:spPr>
          <a:xfrm>
            <a:off x="6516216" y="1055988"/>
            <a:ext cx="0" cy="1127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B682E3D-E952-492A-B120-6F5EB1EA3BD9}"/>
              </a:ext>
            </a:extLst>
          </p:cNvPr>
          <p:cNvCxnSpPr>
            <a:cxnSpLocks/>
          </p:cNvCxnSpPr>
          <p:nvPr/>
        </p:nvCxnSpPr>
        <p:spPr>
          <a:xfrm>
            <a:off x="7452320" y="1055988"/>
            <a:ext cx="0" cy="1159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6E7789B-7308-477C-B8BF-F642F3AC780E}"/>
              </a:ext>
            </a:extLst>
          </p:cNvPr>
          <p:cNvCxnSpPr>
            <a:cxnSpLocks/>
          </p:cNvCxnSpPr>
          <p:nvPr/>
        </p:nvCxnSpPr>
        <p:spPr>
          <a:xfrm flipH="1">
            <a:off x="7454969" y="2421808"/>
            <a:ext cx="2649" cy="702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5E1ED62-2BB8-4585-87FB-2D6C7F15786D}"/>
              </a:ext>
            </a:extLst>
          </p:cNvPr>
          <p:cNvCxnSpPr>
            <a:cxnSpLocks/>
          </p:cNvCxnSpPr>
          <p:nvPr/>
        </p:nvCxnSpPr>
        <p:spPr>
          <a:xfrm flipH="1">
            <a:off x="6513567" y="2441905"/>
            <a:ext cx="2649" cy="702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85E4A5B-6202-4BBB-A399-7994A351C578}"/>
              </a:ext>
            </a:extLst>
          </p:cNvPr>
          <p:cNvCxnSpPr>
            <a:cxnSpLocks/>
          </p:cNvCxnSpPr>
          <p:nvPr/>
        </p:nvCxnSpPr>
        <p:spPr>
          <a:xfrm flipH="1">
            <a:off x="5652120" y="2406909"/>
            <a:ext cx="2649" cy="702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8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331640" y="93980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Stundentafel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815289-5FD8-44B6-86C2-39B63AA336D7}"/>
              </a:ext>
            </a:extLst>
          </p:cNvPr>
          <p:cNvPicPr/>
          <p:nvPr/>
        </p:nvPicPr>
        <p:blipFill rotWithShape="1">
          <a:blip r:embed="rId2"/>
          <a:srcRect l="31340" t="26326" r="19262" b="15025"/>
          <a:stretch/>
        </p:blipFill>
        <p:spPr bwMode="auto">
          <a:xfrm>
            <a:off x="1403648" y="1484784"/>
            <a:ext cx="4943475" cy="4695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4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FDFF43-B02B-4D09-9BC3-14FB6DD19238}"/>
              </a:ext>
            </a:extLst>
          </p:cNvPr>
          <p:cNvSpPr txBox="1"/>
          <p:nvPr/>
        </p:nvSpPr>
        <p:spPr>
          <a:xfrm>
            <a:off x="1115616" y="836712"/>
            <a:ext cx="6624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Zulassungsverfahren</a:t>
            </a:r>
          </a:p>
          <a:p>
            <a:pPr algn="ctr"/>
            <a:endParaRPr lang="de-DE" dirty="0"/>
          </a:p>
          <a:p>
            <a:r>
              <a:rPr lang="de-DE" dirty="0"/>
              <a:t>Der Antrag zur Aufnahme ist bis spätestens zum </a:t>
            </a:r>
            <a:r>
              <a:rPr lang="de-DE" b="1" dirty="0"/>
              <a:t>31.März des Aufnahmejahres</a:t>
            </a:r>
            <a:r>
              <a:rPr lang="de-DE" dirty="0"/>
              <a:t> zu stellen.</a:t>
            </a:r>
          </a:p>
          <a:p>
            <a:r>
              <a:rPr lang="de-DE" b="1" dirty="0"/>
              <a:t> </a:t>
            </a:r>
            <a:endParaRPr lang="de-DE" dirty="0"/>
          </a:p>
          <a:p>
            <a:r>
              <a:rPr lang="de-DE" b="1" dirty="0"/>
              <a:t>Voraussetzungen</a:t>
            </a:r>
            <a:r>
              <a:rPr lang="de-DE" dirty="0"/>
              <a:t> </a:t>
            </a:r>
            <a:r>
              <a:rPr lang="de-DE" b="1" dirty="0"/>
              <a:t>für</a:t>
            </a:r>
            <a:r>
              <a:rPr lang="de-DE" dirty="0"/>
              <a:t> </a:t>
            </a:r>
            <a:r>
              <a:rPr lang="de-DE" b="1" dirty="0"/>
              <a:t>Aufnahme in die Organisationsform A</a:t>
            </a:r>
            <a:r>
              <a:rPr lang="de-DE" dirty="0"/>
              <a:t>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/>
              <a:t>mittlere Abschluss </a:t>
            </a:r>
            <a:r>
              <a:rPr lang="de-DE" dirty="0"/>
              <a:t>(Realschulabschluss) mit entsprechenden Noten (D/M/E max. 1x ausreichend)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Versetzungszeugnis in die </a:t>
            </a:r>
            <a:r>
              <a:rPr lang="de-DE" u="sng" dirty="0"/>
              <a:t>Einführungsphase der gymnasialen Oberstufe</a:t>
            </a:r>
            <a:r>
              <a:rPr lang="de-DE" dirty="0"/>
              <a:t> oder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Jahrespraktikum welches am </a:t>
            </a:r>
            <a:r>
              <a:rPr lang="de-DE" b="1" dirty="0"/>
              <a:t>01. August</a:t>
            </a:r>
            <a:r>
              <a:rPr lang="de-DE" dirty="0"/>
              <a:t> beginnt und dem gewählten Schwerpunkt entspricht.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Sind alle Voraussetzungen erfüllt, erfolgt eine </a:t>
            </a:r>
            <a:r>
              <a:rPr lang="de-DE" b="1" dirty="0"/>
              <a:t>vorläufige</a:t>
            </a:r>
            <a:r>
              <a:rPr lang="de-DE" dirty="0"/>
              <a:t> Aufnahme.</a:t>
            </a:r>
          </a:p>
          <a:p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832884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Bildschirmpräsentation (4:3)</PresentationFormat>
  <Paragraphs>328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Larissa-Design</vt:lpstr>
      <vt:lpstr>Office Theme</vt:lpstr>
      <vt:lpstr>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Schweers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Müller, Christiane</cp:lastModifiedBy>
  <cp:revision>635</cp:revision>
  <cp:lastPrinted>2018-02-26T13:57:03Z</cp:lastPrinted>
  <dcterms:created xsi:type="dcterms:W3CDTF">2010-10-20T06:48:23Z</dcterms:created>
  <dcterms:modified xsi:type="dcterms:W3CDTF">2025-11-14T13:23:11Z</dcterms:modified>
</cp:coreProperties>
</file>